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23"/>
  </p:notesMasterIdLst>
  <p:handoutMasterIdLst>
    <p:handoutMasterId r:id="rId24"/>
  </p:handoutMasterIdLst>
  <p:sldIdLst>
    <p:sldId id="711" r:id="rId3"/>
    <p:sldId id="717" r:id="rId4"/>
    <p:sldId id="768" r:id="rId5"/>
    <p:sldId id="691" r:id="rId6"/>
    <p:sldId id="775" r:id="rId7"/>
    <p:sldId id="778" r:id="rId8"/>
    <p:sldId id="789" r:id="rId9"/>
    <p:sldId id="777" r:id="rId10"/>
    <p:sldId id="776" r:id="rId11"/>
    <p:sldId id="779" r:id="rId12"/>
    <p:sldId id="780" r:id="rId13"/>
    <p:sldId id="781" r:id="rId14"/>
    <p:sldId id="783" r:id="rId15"/>
    <p:sldId id="782" r:id="rId16"/>
    <p:sldId id="785" r:id="rId17"/>
    <p:sldId id="784" r:id="rId18"/>
    <p:sldId id="786" r:id="rId19"/>
    <p:sldId id="787" r:id="rId20"/>
    <p:sldId id="788" r:id="rId21"/>
    <p:sldId id="615" r:id="rId22"/>
  </p:sldIdLst>
  <p:sldSz cx="11520488" cy="6480175"/>
  <p:notesSz cx="6858000" cy="9144000"/>
  <p:defaultTextStyle>
    <a:defPPr>
      <a:defRPr lang="zh-CN"/>
    </a:defPPr>
    <a:lvl1pPr marL="0" algn="l" defTabSz="12058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3250" algn="l" defTabSz="12058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05865" algn="l" defTabSz="12058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09115" algn="l" defTabSz="12058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12365" algn="l" defTabSz="12058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14980" algn="l" defTabSz="12058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18230" algn="l" defTabSz="12058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21480" algn="l" defTabSz="12058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24730" algn="l" defTabSz="12058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3395">
          <p15:clr>
            <a:srgbClr val="A4A3A4"/>
          </p15:clr>
        </p15:guide>
        <p15:guide id="3" orient="horz" pos="2041">
          <p15:clr>
            <a:srgbClr val="A4A3A4"/>
          </p15:clr>
        </p15:guide>
        <p15:guide id="4" pos="36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452"/>
    <a:srgbClr val="F5F7FA"/>
    <a:srgbClr val="F5FCF5"/>
    <a:srgbClr val="4175FA"/>
    <a:srgbClr val="0067D5"/>
    <a:srgbClr val="005DE5"/>
    <a:srgbClr val="2981D1"/>
    <a:srgbClr val="C40010"/>
    <a:srgbClr val="E7000C"/>
    <a:srgbClr val="560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7" autoAdjust="0"/>
    <p:restoredTop sz="77475" autoAdjust="0"/>
  </p:normalViewPr>
  <p:slideViewPr>
    <p:cSldViewPr>
      <p:cViewPr varScale="1">
        <p:scale>
          <a:sx n="98" d="100"/>
          <a:sy n="98" d="100"/>
        </p:scale>
        <p:origin x="2256" y="176"/>
      </p:cViewPr>
      <p:guideLst>
        <p:guide orient="horz" pos="3024"/>
        <p:guide pos="3395"/>
        <p:guide orient="horz" pos="2041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E4AB2-08DE-3245-A9DD-54B3C19B6C3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275AE0-3A9D-2C40-B718-A9EA6CE5D7C3}">
      <dgm:prSet/>
      <dgm:spPr/>
      <dgm:t>
        <a:bodyPr/>
        <a:lstStyle/>
        <a:p>
          <a:pPr algn="ctr"/>
          <a:r>
            <a: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RQ1: How do PEFT methods effectively and efficiently improve the fixing capabilities of LLMs compared to no fine-tuning and SOTA APR techniques?</a:t>
          </a:r>
          <a:endParaRPr lang="zh-CN" dirty="0"/>
        </a:p>
      </dgm:t>
    </dgm:pt>
    <dgm:pt modelId="{A2603889-E2DB-E342-91AF-17A36A99C1FF}" type="parTrans" cxnId="{CBC79386-B8BC-5645-A460-F1F7E379DF0D}">
      <dgm:prSet/>
      <dgm:spPr/>
      <dgm:t>
        <a:bodyPr/>
        <a:lstStyle/>
        <a:p>
          <a:pPr algn="ctr"/>
          <a:endParaRPr lang="zh-CN" altLang="en-US"/>
        </a:p>
      </dgm:t>
    </dgm:pt>
    <dgm:pt modelId="{44039D13-2C60-7A41-B5AA-0D88970672C0}" type="sibTrans" cxnId="{CBC79386-B8BC-5645-A460-F1F7E379DF0D}">
      <dgm:prSet/>
      <dgm:spPr/>
      <dgm:t>
        <a:bodyPr/>
        <a:lstStyle/>
        <a:p>
          <a:pPr algn="ctr"/>
          <a:endParaRPr lang="zh-CN" altLang="en-US"/>
        </a:p>
      </dgm:t>
    </dgm:pt>
    <dgm:pt modelId="{EA076E75-83F3-0840-87B4-17B41D82A452}">
      <dgm:prSet custT="1"/>
      <dgm:spPr/>
      <dgm:t>
        <a:bodyPr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500" kern="120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RQ2: How do different PEFT methods improve the fixing capabilities of LLMs fine-tuned on different base LLMs?</a:t>
          </a:r>
          <a:endParaRPr lang="zh-CN" sz="1500" kern="1200" dirty="0">
            <a:ln>
              <a:noFill/>
            </a:ln>
            <a:solidFill>
              <a:prstClr val="white"/>
            </a:solidFill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7CDAC06-57D7-8046-818C-3DDB48B56DCC}" type="parTrans" cxnId="{CA8C53F8-7B62-CC49-B8D2-B7EC11E399A9}">
      <dgm:prSet/>
      <dgm:spPr/>
      <dgm:t>
        <a:bodyPr/>
        <a:lstStyle/>
        <a:p>
          <a:pPr algn="ctr"/>
          <a:endParaRPr lang="zh-CN" altLang="en-US"/>
        </a:p>
      </dgm:t>
    </dgm:pt>
    <dgm:pt modelId="{4F5B1E6E-8BF9-0A45-92EB-A7CF2E766BF8}" type="sibTrans" cxnId="{CA8C53F8-7B62-CC49-B8D2-B7EC11E399A9}">
      <dgm:prSet/>
      <dgm:spPr/>
      <dgm:t>
        <a:bodyPr/>
        <a:lstStyle/>
        <a:p>
          <a:pPr algn="ctr"/>
          <a:endParaRPr lang="zh-CN" altLang="en-US"/>
        </a:p>
      </dgm:t>
    </dgm:pt>
    <dgm:pt modelId="{63A1F66D-9845-3A46-B851-6718CF1689A6}">
      <dgm:prSet custT="1"/>
      <dgm:spPr/>
      <dgm:t>
        <a:bodyPr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500" kern="120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RQ3: How do PEFT hyperparameters and the size of instruction dataset affect fixing capabilities of LLMs on APR?</a:t>
          </a:r>
          <a:endParaRPr lang="zh-CN" altLang="en-US" sz="1500" kern="1200" dirty="0">
            <a:ln>
              <a:noFill/>
            </a:ln>
            <a:solidFill>
              <a:prstClr val="white"/>
            </a:solidFill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3B873AA-1B68-CA4C-901D-65F0AA7BC9D9}" type="parTrans" cxnId="{5942BA07-202B-4D43-ADEB-D7FCF0BB39AC}">
      <dgm:prSet/>
      <dgm:spPr/>
      <dgm:t>
        <a:bodyPr/>
        <a:lstStyle/>
        <a:p>
          <a:pPr algn="ctr"/>
          <a:endParaRPr lang="zh-CN" altLang="en-US"/>
        </a:p>
      </dgm:t>
    </dgm:pt>
    <dgm:pt modelId="{0F55C879-CBFB-0142-A448-54B5A162A2E0}" type="sibTrans" cxnId="{5942BA07-202B-4D43-ADEB-D7FCF0BB39AC}">
      <dgm:prSet/>
      <dgm:spPr/>
      <dgm:t>
        <a:bodyPr/>
        <a:lstStyle/>
        <a:p>
          <a:pPr algn="ctr"/>
          <a:endParaRPr lang="zh-CN" altLang="en-US"/>
        </a:p>
      </dgm:t>
    </dgm:pt>
    <dgm:pt modelId="{55C1AD5E-0E33-0E4F-8FF9-C4B861A09926}" type="pres">
      <dgm:prSet presAssocID="{64AE4AB2-08DE-3245-A9DD-54B3C19B6C36}" presName="Name0" presStyleCnt="0">
        <dgm:presLayoutVars>
          <dgm:dir/>
          <dgm:resizeHandles val="exact"/>
        </dgm:presLayoutVars>
      </dgm:prSet>
      <dgm:spPr/>
    </dgm:pt>
    <dgm:pt modelId="{8408D9DE-9AA1-6447-81BE-26E9C5E97053}" type="pres">
      <dgm:prSet presAssocID="{33275AE0-3A9D-2C40-B718-A9EA6CE5D7C3}" presName="node" presStyleLbl="node1" presStyleIdx="0" presStyleCnt="3">
        <dgm:presLayoutVars>
          <dgm:bulletEnabled val="1"/>
        </dgm:presLayoutVars>
      </dgm:prSet>
      <dgm:spPr/>
    </dgm:pt>
    <dgm:pt modelId="{F56576E6-8966-7A48-AF8A-8C7C1E41B460}" type="pres">
      <dgm:prSet presAssocID="{44039D13-2C60-7A41-B5AA-0D88970672C0}" presName="sibTrans" presStyleLbl="sibTrans2D1" presStyleIdx="0" presStyleCnt="2"/>
      <dgm:spPr/>
    </dgm:pt>
    <dgm:pt modelId="{EE08D528-68EF-6746-9F1D-1D998F2A6B0A}" type="pres">
      <dgm:prSet presAssocID="{44039D13-2C60-7A41-B5AA-0D88970672C0}" presName="connectorText" presStyleLbl="sibTrans2D1" presStyleIdx="0" presStyleCnt="2"/>
      <dgm:spPr/>
    </dgm:pt>
    <dgm:pt modelId="{3382E7EB-C0BF-DE40-896B-1BDCF54E31F8}" type="pres">
      <dgm:prSet presAssocID="{EA076E75-83F3-0840-87B4-17B41D82A452}" presName="node" presStyleLbl="node1" presStyleIdx="1" presStyleCnt="3">
        <dgm:presLayoutVars>
          <dgm:bulletEnabled val="1"/>
        </dgm:presLayoutVars>
      </dgm:prSet>
      <dgm:spPr/>
    </dgm:pt>
    <dgm:pt modelId="{7FF839D5-C9C8-5548-9DB9-9A42371232AD}" type="pres">
      <dgm:prSet presAssocID="{4F5B1E6E-8BF9-0A45-92EB-A7CF2E766BF8}" presName="sibTrans" presStyleLbl="sibTrans2D1" presStyleIdx="1" presStyleCnt="2"/>
      <dgm:spPr/>
    </dgm:pt>
    <dgm:pt modelId="{6BFB86EC-64C2-8640-80A9-0A6B75233A8E}" type="pres">
      <dgm:prSet presAssocID="{4F5B1E6E-8BF9-0A45-92EB-A7CF2E766BF8}" presName="connectorText" presStyleLbl="sibTrans2D1" presStyleIdx="1" presStyleCnt="2"/>
      <dgm:spPr/>
    </dgm:pt>
    <dgm:pt modelId="{B5AC9E82-4453-9F43-8F3C-8FE514E64D04}" type="pres">
      <dgm:prSet presAssocID="{63A1F66D-9845-3A46-B851-6718CF1689A6}" presName="node" presStyleLbl="node1" presStyleIdx="2" presStyleCnt="3">
        <dgm:presLayoutVars>
          <dgm:bulletEnabled val="1"/>
        </dgm:presLayoutVars>
      </dgm:prSet>
      <dgm:spPr/>
    </dgm:pt>
  </dgm:ptLst>
  <dgm:cxnLst>
    <dgm:cxn modelId="{26DF3102-5526-B943-8328-6804F2729AED}" type="presOf" srcId="{44039D13-2C60-7A41-B5AA-0D88970672C0}" destId="{EE08D528-68EF-6746-9F1D-1D998F2A6B0A}" srcOrd="1" destOrd="0" presId="urn:microsoft.com/office/officeart/2005/8/layout/process1"/>
    <dgm:cxn modelId="{5942BA07-202B-4D43-ADEB-D7FCF0BB39AC}" srcId="{64AE4AB2-08DE-3245-A9DD-54B3C19B6C36}" destId="{63A1F66D-9845-3A46-B851-6718CF1689A6}" srcOrd="2" destOrd="0" parTransId="{E3B873AA-1B68-CA4C-901D-65F0AA7BC9D9}" sibTransId="{0F55C879-CBFB-0142-A448-54B5A162A2E0}"/>
    <dgm:cxn modelId="{C9D8F028-C585-EB48-A9EE-615F39B2B6EE}" type="presOf" srcId="{63A1F66D-9845-3A46-B851-6718CF1689A6}" destId="{B5AC9E82-4453-9F43-8F3C-8FE514E64D04}" srcOrd="0" destOrd="0" presId="urn:microsoft.com/office/officeart/2005/8/layout/process1"/>
    <dgm:cxn modelId="{F540F839-CB6E-4B4E-A738-04A3BD5BC2B8}" type="presOf" srcId="{33275AE0-3A9D-2C40-B718-A9EA6CE5D7C3}" destId="{8408D9DE-9AA1-6447-81BE-26E9C5E97053}" srcOrd="0" destOrd="0" presId="urn:microsoft.com/office/officeart/2005/8/layout/process1"/>
    <dgm:cxn modelId="{B6C00F41-5421-D94A-8B99-FF3E6CE0B720}" type="presOf" srcId="{44039D13-2C60-7A41-B5AA-0D88970672C0}" destId="{F56576E6-8966-7A48-AF8A-8C7C1E41B460}" srcOrd="0" destOrd="0" presId="urn:microsoft.com/office/officeart/2005/8/layout/process1"/>
    <dgm:cxn modelId="{2A620C4F-91A5-C74C-ACDB-3B0975B854B3}" type="presOf" srcId="{EA076E75-83F3-0840-87B4-17B41D82A452}" destId="{3382E7EB-C0BF-DE40-896B-1BDCF54E31F8}" srcOrd="0" destOrd="0" presId="urn:microsoft.com/office/officeart/2005/8/layout/process1"/>
    <dgm:cxn modelId="{0C4FE670-BA3E-5944-8F9C-E293F306A3E2}" type="presOf" srcId="{4F5B1E6E-8BF9-0A45-92EB-A7CF2E766BF8}" destId="{7FF839D5-C9C8-5548-9DB9-9A42371232AD}" srcOrd="0" destOrd="0" presId="urn:microsoft.com/office/officeart/2005/8/layout/process1"/>
    <dgm:cxn modelId="{CBC79386-B8BC-5645-A460-F1F7E379DF0D}" srcId="{64AE4AB2-08DE-3245-A9DD-54B3C19B6C36}" destId="{33275AE0-3A9D-2C40-B718-A9EA6CE5D7C3}" srcOrd="0" destOrd="0" parTransId="{A2603889-E2DB-E342-91AF-17A36A99C1FF}" sibTransId="{44039D13-2C60-7A41-B5AA-0D88970672C0}"/>
    <dgm:cxn modelId="{64512E90-D5DA-5C45-A1F5-0886DC51F893}" type="presOf" srcId="{64AE4AB2-08DE-3245-A9DD-54B3C19B6C36}" destId="{55C1AD5E-0E33-0E4F-8FF9-C4B861A09926}" srcOrd="0" destOrd="0" presId="urn:microsoft.com/office/officeart/2005/8/layout/process1"/>
    <dgm:cxn modelId="{CEFDD2EF-9959-A546-8F6B-6D7A6DF01B0E}" type="presOf" srcId="{4F5B1E6E-8BF9-0A45-92EB-A7CF2E766BF8}" destId="{6BFB86EC-64C2-8640-80A9-0A6B75233A8E}" srcOrd="1" destOrd="0" presId="urn:microsoft.com/office/officeart/2005/8/layout/process1"/>
    <dgm:cxn modelId="{CA8C53F8-7B62-CC49-B8D2-B7EC11E399A9}" srcId="{64AE4AB2-08DE-3245-A9DD-54B3C19B6C36}" destId="{EA076E75-83F3-0840-87B4-17B41D82A452}" srcOrd="1" destOrd="0" parTransId="{B7CDAC06-57D7-8046-818C-3DDB48B56DCC}" sibTransId="{4F5B1E6E-8BF9-0A45-92EB-A7CF2E766BF8}"/>
    <dgm:cxn modelId="{C3CFC9DE-8CBB-3946-BDF6-A7B1C49BDC1A}" type="presParOf" srcId="{55C1AD5E-0E33-0E4F-8FF9-C4B861A09926}" destId="{8408D9DE-9AA1-6447-81BE-26E9C5E97053}" srcOrd="0" destOrd="0" presId="urn:microsoft.com/office/officeart/2005/8/layout/process1"/>
    <dgm:cxn modelId="{9091F7DB-B1E0-AE44-8E7B-212E389573A0}" type="presParOf" srcId="{55C1AD5E-0E33-0E4F-8FF9-C4B861A09926}" destId="{F56576E6-8966-7A48-AF8A-8C7C1E41B460}" srcOrd="1" destOrd="0" presId="urn:microsoft.com/office/officeart/2005/8/layout/process1"/>
    <dgm:cxn modelId="{BAD36A6E-9F10-BA4F-882E-F745037DEFAB}" type="presParOf" srcId="{F56576E6-8966-7A48-AF8A-8C7C1E41B460}" destId="{EE08D528-68EF-6746-9F1D-1D998F2A6B0A}" srcOrd="0" destOrd="0" presId="urn:microsoft.com/office/officeart/2005/8/layout/process1"/>
    <dgm:cxn modelId="{93CDCA9D-F2A0-4847-A98A-EA572BF3B5F4}" type="presParOf" srcId="{55C1AD5E-0E33-0E4F-8FF9-C4B861A09926}" destId="{3382E7EB-C0BF-DE40-896B-1BDCF54E31F8}" srcOrd="2" destOrd="0" presId="urn:microsoft.com/office/officeart/2005/8/layout/process1"/>
    <dgm:cxn modelId="{366900F2-5398-5949-BC23-5D07A7386C2E}" type="presParOf" srcId="{55C1AD5E-0E33-0E4F-8FF9-C4B861A09926}" destId="{7FF839D5-C9C8-5548-9DB9-9A42371232AD}" srcOrd="3" destOrd="0" presId="urn:microsoft.com/office/officeart/2005/8/layout/process1"/>
    <dgm:cxn modelId="{27B599C2-60BA-414C-A9DA-9985C38A10AF}" type="presParOf" srcId="{7FF839D5-C9C8-5548-9DB9-9A42371232AD}" destId="{6BFB86EC-64C2-8640-80A9-0A6B75233A8E}" srcOrd="0" destOrd="0" presId="urn:microsoft.com/office/officeart/2005/8/layout/process1"/>
    <dgm:cxn modelId="{CF38B774-14A3-584C-A7A9-BFFDE80607E1}" type="presParOf" srcId="{55C1AD5E-0E33-0E4F-8FF9-C4B861A09926}" destId="{B5AC9E82-4453-9F43-8F3C-8FE514E64D0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8D9DE-9AA1-6447-81BE-26E9C5E97053}">
      <dsp:nvSpPr>
        <dsp:cNvPr id="0" name=""/>
        <dsp:cNvSpPr/>
      </dsp:nvSpPr>
      <dsp:spPr>
        <a:xfrm>
          <a:off x="9493" y="51804"/>
          <a:ext cx="2837424" cy="2021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RQ1: How do PEFT methods effectively and efficiently improve the fixing capabilities of LLMs compared to no fine-tuning and SOTA APR techniques?</a:t>
          </a:r>
          <a:endParaRPr lang="zh-CN" sz="1500" kern="1200" dirty="0"/>
        </a:p>
      </dsp:txBody>
      <dsp:txXfrm>
        <a:off x="68706" y="111017"/>
        <a:ext cx="2718998" cy="1903239"/>
      </dsp:txXfrm>
    </dsp:sp>
    <dsp:sp modelId="{F56576E6-8966-7A48-AF8A-8C7C1E41B460}">
      <dsp:nvSpPr>
        <dsp:cNvPr id="0" name=""/>
        <dsp:cNvSpPr/>
      </dsp:nvSpPr>
      <dsp:spPr>
        <a:xfrm>
          <a:off x="3130660" y="710796"/>
          <a:ext cx="601534" cy="703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3130660" y="851532"/>
        <a:ext cx="421074" cy="422209"/>
      </dsp:txXfrm>
    </dsp:sp>
    <dsp:sp modelId="{3382E7EB-C0BF-DE40-896B-1BDCF54E31F8}">
      <dsp:nvSpPr>
        <dsp:cNvPr id="0" name=""/>
        <dsp:cNvSpPr/>
      </dsp:nvSpPr>
      <dsp:spPr>
        <a:xfrm>
          <a:off x="3981887" y="51804"/>
          <a:ext cx="2837424" cy="2021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500" kern="120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RQ2: How do different PEFT methods improve the fixing capabilities of LLMs fine-tuned on different base LLMs?</a:t>
          </a:r>
          <a:endParaRPr lang="zh-CN" sz="1500" kern="1200" dirty="0">
            <a:ln>
              <a:noFill/>
            </a:ln>
            <a:solidFill>
              <a:prstClr val="white"/>
            </a:solidFill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4041100" y="111017"/>
        <a:ext cx="2718998" cy="1903239"/>
      </dsp:txXfrm>
    </dsp:sp>
    <dsp:sp modelId="{7FF839D5-C9C8-5548-9DB9-9A42371232AD}">
      <dsp:nvSpPr>
        <dsp:cNvPr id="0" name=""/>
        <dsp:cNvSpPr/>
      </dsp:nvSpPr>
      <dsp:spPr>
        <a:xfrm>
          <a:off x="7103054" y="710796"/>
          <a:ext cx="601534" cy="703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7103054" y="851532"/>
        <a:ext cx="421074" cy="422209"/>
      </dsp:txXfrm>
    </dsp:sp>
    <dsp:sp modelId="{B5AC9E82-4453-9F43-8F3C-8FE514E64D04}">
      <dsp:nvSpPr>
        <dsp:cNvPr id="0" name=""/>
        <dsp:cNvSpPr/>
      </dsp:nvSpPr>
      <dsp:spPr>
        <a:xfrm>
          <a:off x="7954282" y="51804"/>
          <a:ext cx="2837424" cy="2021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500" kern="120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RQ3: How do PEFT hyperparameters and the size of instruction dataset affect fixing capabilities of LLMs on APR?</a:t>
          </a:r>
          <a:endParaRPr lang="zh-CN" altLang="en-US" sz="1500" kern="1200" dirty="0">
            <a:ln>
              <a:noFill/>
            </a:ln>
            <a:solidFill>
              <a:prstClr val="white"/>
            </a:solidFill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013495" y="111017"/>
        <a:ext cx="2718998" cy="1903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6BF60-22C9-4F32-8365-A91E0354EFF2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722DA-5114-4EF5-94C2-29D607558A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D2440-2207-4D79-9A17-684F2DC3BCF7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EB5CB-6C59-4EA4-BE41-A6A10AEFB9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903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45160" algn="l" defTabSz="12903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90320" algn="l" defTabSz="12903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935480" algn="l" defTabSz="12903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580640" algn="l" defTabSz="12903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225165" algn="l" defTabSz="12903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870325" algn="l" defTabSz="12903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515485" algn="l" defTabSz="12903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5160645" algn="l" defTabSz="12903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 for the introduction</a:t>
            </a:r>
            <a:r>
              <a:rPr kumimoji="1" lang="zh-CN" altLang="en-US" dirty="0"/>
              <a:t>，</a:t>
            </a:r>
            <a:r>
              <a:rPr lang="en" altLang="zh-CN" dirty="0"/>
              <a:t>Good afternoon everyone. My name is </a:t>
            </a:r>
            <a:r>
              <a:rPr lang="en" altLang="zh-CN" dirty="0" err="1"/>
              <a:t>Guochang</a:t>
            </a:r>
            <a:r>
              <a:rPr lang="en" altLang="zh-CN" dirty="0"/>
              <a:t> Li</a:t>
            </a:r>
            <a:r>
              <a:rPr lang="zh-CN" altLang="en" dirty="0"/>
              <a:t>，</a:t>
            </a:r>
            <a:r>
              <a:rPr lang="en" altLang="zh-CN" dirty="0"/>
              <a:t> a </a:t>
            </a:r>
            <a:r>
              <a:rPr lang="en" altLang="zh-CN" dirty="0" err="1"/>
              <a:t>phd</a:t>
            </a:r>
            <a:r>
              <a:rPr lang="en" altLang="zh-CN" dirty="0"/>
              <a:t> student of Zhejiang university, I am going to introduce our work</a:t>
            </a:r>
            <a:r>
              <a:rPr lang="zh-CN" altLang="en-US" dirty="0"/>
              <a:t>， </a:t>
            </a:r>
            <a:r>
              <a:rPr lang="en-US" altLang="zh-CN" dirty="0"/>
              <a:t>titled</a:t>
            </a:r>
            <a:r>
              <a:rPr lang="zh-CN" altLang="en-US" dirty="0"/>
              <a:t> </a:t>
            </a:r>
            <a:r>
              <a:rPr lang="en" altLang="zh-CN" dirty="0"/>
              <a:t>“Exploring Parameter-Efficient Fine-Tuning of Large Language Models on Automated Program Repair,”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aims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parameter-efficient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automated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repair</a:t>
            </a:r>
            <a:r>
              <a:rPr lang="zh-CN" altLang="en-US" dirty="0"/>
              <a:t>，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fixing</a:t>
            </a:r>
            <a:r>
              <a:rPr lang="zh-CN" altLang="en-US" dirty="0"/>
              <a:t> </a:t>
            </a:r>
            <a:r>
              <a:rPr lang="en" altLang="zh-CN" dirty="0"/>
              <a:t>capacities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0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D15A-2A9C-64BE-9045-981006F72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748B89-A068-67B9-5D5C-A03FC323D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B88166-05C3-6A15-DD33-CDC7A149D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RQ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 work. Logically, if</a:t>
            </a:r>
            <a:r>
              <a:rPr kumimoji="1" lang="zh-CN" altLang="en-US" dirty="0"/>
              <a:t> </a:t>
            </a:r>
            <a:r>
              <a:rPr kumimoji="1" lang="en-US" altLang="zh-CN" dirty="0"/>
              <a:t>we would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PEFT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APR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LLM,</a:t>
            </a:r>
          </a:p>
          <a:p>
            <a:endParaRPr kumimoji="1" lang="en-US" altLang="zh-CN" dirty="0"/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explore</a:t>
            </a:r>
            <a:r>
              <a:rPr kumimoji="1" lang="zh-CN" altLang="en-US" dirty="0"/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How to activate capabilities of PEFT methods?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At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last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try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explore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nything else to improve the  effectiveness and efficiency of PEFT methods?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5599B4-10F0-129F-332D-86BCD9E49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449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53099-8451-D4E2-CB90-372249E6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350DA8-DC4C-9C77-4265-B9FA3B8DA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FA9268-2C8F-15BC-355A-863D8E5F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We demonstrate the usefulness of PEFT as a fine-tuning method from two perspectives</a:t>
            </a:r>
            <a:r>
              <a:rPr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， </a:t>
            </a:r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Fixing Capabilities and Computing Resource Consumption. </a:t>
            </a:r>
          </a:p>
          <a:p>
            <a:pPr algn="l"/>
            <a:endParaRPr lang="en" altLang="zh-CN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l"/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First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，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we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conduct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the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experiment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to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compare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 err="1">
                <a:solidFill>
                  <a:srgbClr val="393939"/>
                </a:solidFill>
                <a:effectLst/>
                <a:latin typeface="Montserrat" pitchFamily="2" charset="0"/>
              </a:rPr>
              <a:t>peft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with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 err="1">
                <a:solidFill>
                  <a:srgbClr val="393939"/>
                </a:solidFill>
                <a:effectLst/>
                <a:latin typeface="Montserrat" pitchFamily="2" charset="0"/>
              </a:rPr>
              <a:t>sota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dl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and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LLM-based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methods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，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which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shown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in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the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left</a:t>
            </a:r>
            <a:r>
              <a:rPr kumimoji="1"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kumimoji="1"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table. </a:t>
            </a:r>
          </a:p>
          <a:p>
            <a:pPr algn="l"/>
            <a:endParaRPr kumimoji="1" lang="en-US" altLang="zh-CN" b="0" i="0" dirty="0">
              <a:solidFill>
                <a:srgbClr val="393939"/>
              </a:solidFill>
              <a:effectLst/>
              <a:latin typeface="Montserrat" pitchFamily="2" charset="0"/>
            </a:endParaRPr>
          </a:p>
          <a:p>
            <a:pPr algn="l"/>
            <a:r>
              <a:rPr lang="en" altLang="zh-CN" b="0" i="0" dirty="0">
                <a:solidFill>
                  <a:srgbClr val="F2F2F2"/>
                </a:solidFill>
                <a:effectLst/>
                <a:latin typeface="Montserrat" pitchFamily="2" charset="0"/>
              </a:rPr>
              <a:t>No fine-tuning in general is considered a lower bound of the PEFT method</a:t>
            </a:r>
            <a:r>
              <a:rPr lang="zh-CN" altLang="en-US" b="0" i="0" dirty="0">
                <a:solidFill>
                  <a:srgbClr val="F2F2F2"/>
                </a:solidFill>
                <a:effectLst/>
                <a:latin typeface="Montserrat" pitchFamily="2" charset="0"/>
              </a:rPr>
              <a:t>，</a:t>
            </a:r>
            <a:r>
              <a:rPr lang="en" altLang="zh-CN" b="0" i="0" dirty="0">
                <a:solidFill>
                  <a:srgbClr val="F2F2F2"/>
                </a:solidFill>
                <a:effectLst/>
                <a:latin typeface="Montserrat" pitchFamily="2" charset="0"/>
              </a:rPr>
              <a:t> while full model fine-tuning (FMFT) is generally considered an upper bound.</a:t>
            </a:r>
          </a:p>
          <a:p>
            <a:br>
              <a:rPr lang="en" altLang="zh-CN" dirty="0"/>
            </a:br>
            <a:r>
              <a:rPr lang="en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 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ft, 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filling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middle</a:t>
            </a:r>
            <a:r>
              <a:rPr lang="zh-CN" altLang="en-US" dirty="0"/>
              <a:t> </a:t>
            </a:r>
            <a:r>
              <a:rPr lang="en-US" altLang="zh-CN" dirty="0"/>
              <a:t>format. Eventually</a:t>
            </a:r>
            <a:r>
              <a:rPr lang="zh-CN" altLang="en-US" dirty="0"/>
              <a:t>，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fixing</a:t>
            </a:r>
            <a:r>
              <a:rPr lang="zh-CN" altLang="en-US" dirty="0"/>
              <a:t> </a:t>
            </a:r>
            <a:r>
              <a:rPr lang="en-US" altLang="zh-CN" dirty="0"/>
              <a:t>capacities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peft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 err="1"/>
              <a:t>sota</a:t>
            </a:r>
            <a:r>
              <a:rPr lang="zh-CN" altLang="en-US" dirty="0"/>
              <a:t> </a:t>
            </a:r>
            <a:r>
              <a:rPr lang="en-US" altLang="zh-CN" dirty="0"/>
              <a:t>dl-based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LLM-based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，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</a:p>
          <a:p>
            <a:r>
              <a:rPr lang="en-US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baseline</a:t>
            </a:r>
            <a:endParaRPr lang="en" altLang="zh-CN" b="0" i="0" dirty="0">
              <a:solidFill>
                <a:srgbClr val="393939"/>
              </a:solidFill>
              <a:effectLst/>
              <a:latin typeface="Montserrat" pitchFamily="2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EF1204-5C27-ED94-5F68-EF0B24904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001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7AEF6-B3A8-31B0-7A95-B39C39796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E5E641-BF5A-1CA3-8C35-8E164AC7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AF19AF-F8C7-3F5B-1E5B-CD7AF7164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efficiency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shows</a:t>
            </a:r>
            <a:r>
              <a:rPr kumimoji="1" lang="zh-CN" altLang="en-US" dirty="0"/>
              <a:t>， </a:t>
            </a:r>
            <a:r>
              <a:rPr kumimoji="1" lang="en-US" altLang="zh-CN" dirty="0" err="1"/>
              <a:t>peft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nearly</a:t>
            </a:r>
            <a:r>
              <a:rPr kumimoji="1" lang="zh-CN" altLang="en-US" dirty="0"/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educes 50%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consumption of computational resources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compared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with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fmft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5217D8-D448-BF3A-4D5B-5AC9AE82A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68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84404-9520-AF80-FA11-F19DD01D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2DA6F6-ED9C-A66D-3BBC-86F84DA74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918B69-CA56-B8A7-B35C-2E81C7165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rq1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useful. So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question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？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ft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conduct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it.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fine-tuned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capacities 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codellama</a:t>
            </a:r>
            <a:r>
              <a:rPr kumimoji="1" lang="en-US" altLang="zh-CN" dirty="0"/>
              <a:t>-Seven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billion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codellama-13b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Ia3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lora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codellama-13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codellama-7.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observed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p-</a:t>
            </a:r>
            <a:r>
              <a:rPr kumimoji="1" lang="en-US" altLang="zh-CN" dirty="0" err="1"/>
              <a:t>tunig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prefix-tuning</a:t>
            </a:r>
            <a:r>
              <a:rPr kumimoji="1" lang="zh-CN" altLang="en-US" dirty="0"/>
              <a:t>， 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766F27-4904-FC83-A48A-4F9A7A922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613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1B03C-8850-BFE0-FC19-D46C12FFC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2D626F-3B1F-FF04-2910-39FC98021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410812-5DE6-4921-45E8-1F5E30F0F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Intuitively</a:t>
            </a:r>
            <a:r>
              <a:rPr kumimoji="1" lang="zh-CN" altLang="en-US" dirty="0"/>
              <a:t>， </a:t>
            </a:r>
            <a:r>
              <a:rPr lang="en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Code-specific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LLM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can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do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better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in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code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task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than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text-specific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models</a:t>
            </a:r>
          </a:p>
          <a:p>
            <a:endParaRPr kumimoji="1" lang="en-US" altLang="zh-CN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r>
              <a:rPr kumimoji="1"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To</a:t>
            </a:r>
            <a:r>
              <a:rPr kumimoji="1"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prove</a:t>
            </a:r>
            <a:r>
              <a:rPr kumimoji="1"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this</a:t>
            </a:r>
            <a:r>
              <a:rPr kumimoji="1"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we</a:t>
            </a:r>
            <a:r>
              <a:rPr kumimoji="1"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conduct</a:t>
            </a:r>
            <a:r>
              <a:rPr kumimoji="1"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the</a:t>
            </a:r>
            <a:r>
              <a:rPr kumimoji="1"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experiment</a:t>
            </a:r>
            <a:r>
              <a:rPr kumimoji="1"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8F578-4566-9F73-7777-7577FDEB7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93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C6BE6-080D-8F80-26BB-7FF2D0FB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F5C7F8-7E4A-3A72-62FB-03BDA8C7E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0243B6-8D73-8A39-1EE1-1C5DCBB65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conducted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lang="en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D</a:t>
            </a:r>
            <a:r>
              <a:rPr lang="en" altLang="zh-CN" dirty="0">
                <a:solidFill>
                  <a:srgbClr val="C00000"/>
                </a:solidFill>
                <a:latin typeface="Helvetica" pitchFamily="2" charset="0"/>
              </a:rPr>
              <a:t>ifferent</a:t>
            </a:r>
            <a:r>
              <a:rPr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pretraining base</a:t>
            </a:r>
            <a:r>
              <a:rPr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models</a:t>
            </a:r>
            <a:r>
              <a:rPr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with same</a:t>
            </a:r>
            <a:r>
              <a:rPr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scale</a:t>
            </a:r>
            <a:r>
              <a:rPr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of parameters</a:t>
            </a:r>
          </a:p>
          <a:p>
            <a:endParaRPr kumimoji="1" lang="en-US" altLang="zh-CN" dirty="0">
              <a:solidFill>
                <a:srgbClr val="C00000"/>
              </a:solidFill>
              <a:latin typeface="Helvetica" pitchFamily="2" charset="0"/>
            </a:endParaRPr>
          </a:p>
          <a:p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By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the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way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， </a:t>
            </a:r>
            <a:r>
              <a:rPr kumimoji="1" lang="en-US" altLang="zh-CN" dirty="0" err="1">
                <a:solidFill>
                  <a:srgbClr val="C00000"/>
                </a:solidFill>
                <a:latin typeface="Helvetica" pitchFamily="2" charset="0"/>
              </a:rPr>
              <a:t>deepseek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-coder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with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ia3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achieves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the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best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performance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among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all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experiments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even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better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than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codellama-13b</a:t>
            </a:r>
          </a:p>
          <a:p>
            <a:endParaRPr kumimoji="1" lang="en-US" altLang="zh-CN" dirty="0">
              <a:solidFill>
                <a:srgbClr val="C00000"/>
              </a:solidFill>
              <a:latin typeface="Helvetica" pitchFamily="2" charset="0"/>
            </a:endParaRPr>
          </a:p>
          <a:p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The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selection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of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the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base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models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is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really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import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for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 err="1">
                <a:solidFill>
                  <a:srgbClr val="C00000"/>
                </a:solidFill>
                <a:latin typeface="Helvetica" pitchFamily="2" charset="0"/>
              </a:rPr>
              <a:t>peft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methods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B8A3B-3E06-5232-8800-3EB694581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64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5882D-B1F5-6876-19A9-97FCAF03E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5DFD9D-6641-F6E6-5FA4-9C5B1963D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7C311F-1F03-9147-40E8-26797A2DB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zh-CN" b="0" i="0" dirty="0">
                <a:solidFill>
                  <a:srgbClr val="F2F2F2"/>
                </a:solidFill>
                <a:effectLst/>
                <a:latin typeface="Montserrat" pitchFamily="2" charset="0"/>
              </a:rPr>
              <a:t>All experiments are conducted from the perspective of the base model.</a:t>
            </a:r>
          </a:p>
          <a:p>
            <a:endParaRPr lang="en" altLang="zh-CN" dirty="0"/>
          </a:p>
          <a:p>
            <a:r>
              <a:rPr lang="en" altLang="zh-CN" dirty="0"/>
              <a:t>let</a:t>
            </a:r>
            <a:r>
              <a:rPr lang="zh-CN" altLang="en-US" dirty="0"/>
              <a:t>‘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base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 err="1"/>
              <a:t>peft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conclude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(IA)</a:t>
            </a:r>
            <a:r>
              <a:rPr lang="en-US" altLang="zh-CN" sz="1600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&gt; </a:t>
            </a: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LoRA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&gt; p-tuning &gt; prefix-tuning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1BD12-CAED-0B24-0147-4B309A11B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318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A2C46-E719-18D7-8477-3199E6909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F552D2-40E2-827D-D6EB-EDEA3D106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8C52DF-679F-900B-29F9-AC5EFB5D8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Candidate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patches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lora</a:t>
            </a:r>
            <a:r>
              <a:rPr kumimoji="1" lang="zh-CN" altLang="en-US" dirty="0"/>
              <a:t>  </a:t>
            </a:r>
            <a:r>
              <a:rPr kumimoji="1" lang="en-US" altLang="zh-CN" dirty="0"/>
              <a:t>p-tuning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prefix-tuning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 be</a:t>
            </a:r>
            <a:r>
              <a:rPr kumimoji="1" lang="zh-CN" altLang="en-US" dirty="0"/>
              <a:t> </a:t>
            </a:r>
            <a:r>
              <a:rPr kumimoji="1" lang="en" altLang="zh-CN" dirty="0"/>
              <a:t>Stubborn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0127B7-0808-C7B4-07AE-9F681CFBA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42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148D-67DE-F754-85DE-14CAB10A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09A5B9-F0DE-3D8D-4639-C83DD470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3B1936A-6953-11E6-E962-49EFBAAE1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35C1D7-36B4-5817-DFF3-68F23806E6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813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E6D4A-82BD-49F6-0EBD-CCF6159D5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9B4543-A351-D667-4B5E-1B33B4C14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AF5F8C-2901-61C2-7016-7A94C3A20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2EAB8E-7671-1011-E825-C3D05364F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784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Let’s start with the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" altLang="zh-CN" dirty="0"/>
              <a:t>Automated Program Repair, shortly APR. The process takes</a:t>
            </a:r>
            <a:r>
              <a:rPr lang="zh-CN" altLang="en-US" dirty="0"/>
              <a:t> </a:t>
            </a:r>
            <a:r>
              <a:rPr lang="en-US" altLang="zh-CN" dirty="0"/>
              <a:t>the </a:t>
            </a:r>
            <a:r>
              <a:rPr lang="en" altLang="zh-CN" dirty="0"/>
              <a:t>code with defects as input.</a:t>
            </a:r>
          </a:p>
          <a:p>
            <a:r>
              <a:rPr lang="en" altLang="zh-CN" dirty="0"/>
              <a:t> </a:t>
            </a:r>
          </a:p>
          <a:p>
            <a:r>
              <a:rPr lang="en" altLang="zh-CN" dirty="0" err="1"/>
              <a:t>First,we</a:t>
            </a:r>
            <a:r>
              <a:rPr lang="en" altLang="zh-CN" dirty="0"/>
              <a:t> locate the buggy line, then generate a patch and validate the patch, once validation is passed, the process is ended and we get the fix code as the output. </a:t>
            </a:r>
          </a:p>
          <a:p>
            <a:endParaRPr lang="en" altLang="zh-CN" dirty="0"/>
          </a:p>
          <a:p>
            <a:r>
              <a:rPr lang="en" altLang="zh-CN" dirty="0"/>
              <a:t>so look at the patch generation, which takes buggy code with location as input and  fixed code as output . In fact, patch generation can be </a:t>
            </a:r>
            <a:r>
              <a:rPr lang="en" altLang="zh-CN" dirty="0" err="1"/>
              <a:t>formated</a:t>
            </a:r>
            <a:r>
              <a:rPr lang="en" altLang="zh-CN" dirty="0"/>
              <a:t> as a sequence-to-sequence (Seq-to-Seq) task, making it compatible with large language models (LLMs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84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 next question is how to adapt LLM to APR.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Fine-tuning absolutely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first. But there are several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Since</a:t>
            </a:r>
            <a:r>
              <a:rPr kumimoji="1" lang="zh-CN" altLang="en-US" dirty="0"/>
              <a:t> </a:t>
            </a:r>
            <a:r>
              <a:rPr lang="en-US" altLang="zh-CN" sz="16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Instru</a:t>
            </a:r>
            <a:r>
              <a:rPr lang="en-US" altLang="zh-CN" sz="16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ction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-tuning enables LLMs to align the training objectives with downstream tasks 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en-US" altLang="zh-CN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here is a lack of APR-specific instruction datasets for APR tasks</a:t>
            </a:r>
            <a:r>
              <a:rPr lang="zh-CN" altLang="en-US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6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since… then…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999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Above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 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contribution</a:t>
            </a:r>
            <a:r>
              <a:rPr kumimoji="1" lang="zh-CN" altLang="en-US" dirty="0"/>
              <a:t>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47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685F-0D13-5860-EAC1-3EB00F01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86396F-4104-251B-7802-072B4F53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EB2FEA-5618-0557-7259-530496B50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parts</a:t>
            </a:r>
            <a:r>
              <a:rPr kumimoji="1" lang="zh-CN" altLang="en-US" dirty="0"/>
              <a:t>， </a:t>
            </a:r>
            <a:r>
              <a:rPr kumimoji="1" lang="en-US" altLang="zh-CN" dirty="0" err="1"/>
              <a:t>apr</a:t>
            </a:r>
            <a:r>
              <a:rPr kumimoji="1" lang="en-US" altLang="zh-CN" dirty="0"/>
              <a:t>-instruction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SFT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validation.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Let’s dive into the SFT 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validation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2418AD-213D-80C9-05CE-1069A03AE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95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685F-0D13-5860-EAC1-3EB00F01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86396F-4104-251B-7802-072B4F53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EB2FEA-5618-0557-7259-530496B50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technical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  <a:r>
              <a:rPr kumimoji="1" lang="zh-CN" altLang="en-US" dirty="0"/>
              <a:t>，</a:t>
            </a:r>
            <a:r>
              <a:rPr lang="en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 let‘s first introduce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the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concept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of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parameter-efficient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Fine-tuning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，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shortly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PEFT.</a:t>
            </a:r>
          </a:p>
          <a:p>
            <a:endParaRPr kumimoji="1" lang="en-US" altLang="zh-CN" b="0" i="0" dirty="0">
              <a:solidFill>
                <a:srgbClr val="F2F2F2"/>
              </a:solidFill>
              <a:effectLst/>
              <a:latin typeface="Montserrat" panose="020F0502020204030204" pitchFamily="34" charset="0"/>
            </a:endParaRPr>
          </a:p>
          <a:p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First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of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all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，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PEFT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methods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are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fine-tuning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methods. The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main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idea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of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PEFT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is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freezing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the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initial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parameters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of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base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model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to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keep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the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core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generation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capacity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of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LLM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 </a:t>
            </a:r>
            <a:r>
              <a:rPr kumimoji="1" lang="en-US" altLang="zh-CN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and</a:t>
            </a:r>
            <a:r>
              <a:rPr kumimoji="1" lang="zh-CN" altLang="en-US" b="0" i="0" dirty="0">
                <a:solidFill>
                  <a:srgbClr val="F2F2F2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fine-tuning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small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number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parameters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adapt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downstream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such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LoRA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kumimoji="1"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fine-tune</a:t>
            </a:r>
            <a:r>
              <a:rPr kumimoji="1" lang="zh-CN" altLang="en-US" dirty="0"/>
              <a:t> 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model.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represents</a:t>
            </a:r>
            <a:r>
              <a:rPr kumimoji="1" lang="zh-CN" altLang="en-US" dirty="0"/>
              <a:t> </a:t>
            </a:r>
            <a:r>
              <a:rPr lang="en" altLang="zh-CN" b="0" i="0" dirty="0">
                <a:solidFill>
                  <a:srgbClr val="F2F2F2"/>
                </a:solidFill>
                <a:effectLst/>
                <a:latin typeface="Montserrat" pitchFamily="2" charset="0"/>
              </a:rPr>
              <a:t> the parameters that need to be fine-tuned for different PEFTs in the transformer model.</a:t>
            </a:r>
          </a:p>
          <a:p>
            <a:endParaRPr kumimoji="1" lang="en" altLang="zh-CN" b="0" i="0" dirty="0">
              <a:solidFill>
                <a:srgbClr val="F2F2F2"/>
              </a:solidFill>
              <a:effectLst/>
              <a:latin typeface="Montserrat" pitchFamily="2" charset="0"/>
            </a:endParaRPr>
          </a:p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subsequent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experiments, we</a:t>
            </a:r>
            <a:r>
              <a:rPr kumimoji="1" lang="zh-CN" altLang="en-US" dirty="0"/>
              <a:t> </a:t>
            </a:r>
            <a:r>
              <a:rPr lang="en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maintain </a:t>
            </a:r>
            <a:r>
              <a:rPr lang="en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consistent magnitudes </a:t>
            </a:r>
            <a:r>
              <a:rPr lang="en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trainable parameters among different PEFT methods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same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model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keep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</a:t>
            </a:r>
            <a:r>
              <a:rPr lang="en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fairness</a:t>
            </a:r>
            <a:r>
              <a:rPr lang="en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in the comparison of different PEFT methods</a:t>
            </a:r>
          </a:p>
          <a:p>
            <a:endParaRPr kumimoji="1" lang="en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kumimoji="1" lang="en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details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are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shown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right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table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while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you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see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IA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not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change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nunber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trainable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parameters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2418AD-213D-80C9-05CE-1069A03AE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46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36E1E-5E7D-174D-91FA-A6D700FE4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9C5944-399C-3979-F6EF-A4EF79049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1F1E43-F134-44DE-C29B-C946B3881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" altLang="zh-CN" dirty="0"/>
              <a:t>Benchmarks and Evaluation Metric</a:t>
            </a:r>
          </a:p>
          <a:p>
            <a:endParaRPr kumimoji="1" lang="en" altLang="zh-CN" dirty="0"/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benchmark</a:t>
            </a:r>
            <a:r>
              <a:rPr kumimoji="1" lang="zh-CN" altLang="en-US" dirty="0"/>
              <a:t>，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Defects4J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&amp; </a:t>
            </a: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QuixBugs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HumanEval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-Java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with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single-hunk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bugs, </a:t>
            </a:r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LLMs generate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candidate patches for each example</a:t>
            </a:r>
            <a:endParaRPr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Since we use test cases to check the correctness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patches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use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pass@k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as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metric</a:t>
            </a:r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 the subsequent experiments, we report the 𝑝𝑎𝑠𝑠@10 metric for each benchmark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215B0-B567-E206-B036-CF8979642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600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685F-0D13-5860-EAC1-3EB00F01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86396F-4104-251B-7802-072B4F53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EB2FEA-5618-0557-7259-530496B50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Another essential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" altLang="zh-CN" dirty="0"/>
              <a:t>APR-Instruction Construction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APR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consists 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buggy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pairs,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based on buggy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pairs, we use prompt-engineering to guide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gpt3.5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 description of buggy code and description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 </a:t>
            </a:r>
            <a:r>
              <a:rPr kumimoji="1" lang="en-US" altLang="zh-CN" dirty="0"/>
              <a:t>buggy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regarded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Finally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got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APR-INTRCUTION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reviewers</a:t>
            </a:r>
            <a:r>
              <a:rPr kumimoji="1" lang="zh-CN" altLang="en-US" dirty="0"/>
              <a:t> </a:t>
            </a:r>
            <a:r>
              <a:rPr lang="en" altLang="zh-CN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expressed concerns about the </a:t>
            </a:r>
            <a:r>
              <a:rPr lang="zh-CN" altLang="en-US" b="0" i="0" dirty="0">
                <a:solidFill>
                  <a:srgbClr val="393939"/>
                </a:solidFill>
                <a:effectLst/>
                <a:latin typeface="Montserrat" pitchFamily="2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overlap between APR-Instruction and benchmarks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validity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APR-INSTRUTION</a:t>
            </a:r>
          </a:p>
          <a:p>
            <a:endParaRPr kumimoji="1" lang="en-US" altLang="zh-CN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overlap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hand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collection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existing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APR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dataset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has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excluded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three</a:t>
            </a:r>
            <a:r>
              <a:rPr kumimoji="1"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benchmarks</a:t>
            </a:r>
          </a:p>
          <a:p>
            <a:endParaRPr kumimoji="1" lang="en-US" altLang="zh-CN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2418AD-213D-80C9-05CE-1069A03AE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49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685F-0D13-5860-EAC1-3EB00F01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86396F-4104-251B-7802-072B4F53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EB2FEA-5618-0557-7259-530496B50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，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， </a:t>
            </a:r>
            <a:r>
              <a:rPr lang="en-US" altLang="zh-CN" dirty="0"/>
              <a:t>task-specific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？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dataset </a:t>
            </a:r>
            <a:r>
              <a:rPr lang="en-US" altLang="zh-CN" dirty="0" err="1"/>
              <a:t>widly</a:t>
            </a:r>
            <a:r>
              <a:rPr lang="en-US" altLang="zh-CN" dirty="0"/>
              <a:t> used, code</a:t>
            </a:r>
            <a:r>
              <a:rPr lang="zh-CN" altLang="en-US" dirty="0"/>
              <a:t> </a:t>
            </a:r>
            <a:r>
              <a:rPr lang="en-US" altLang="zh-CN" dirty="0"/>
              <a:t>alpaca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oss</a:t>
            </a:r>
            <a:r>
              <a:rPr lang="en-US" altLang="zh-CN" dirty="0"/>
              <a:t>-instruction</a:t>
            </a:r>
          </a:p>
          <a:p>
            <a:endParaRPr lang="en-US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eliminate the factor of the base mode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fine-tuned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codellama-7B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-coder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6.7B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same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pEFT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method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Lora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Separately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12903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exclude the impact of the PEFT method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conduct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fine-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tuing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same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model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different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peft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methods. Among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All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experiments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apr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-instruction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achieve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best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which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task-specific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really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works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compared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general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code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instruction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dataset</a:t>
            </a:r>
          </a:p>
          <a:p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en" altLang="zh-CN" dirty="0"/>
              <a:t>Results showed that APR-INSTRUCTION consistently improved patch generation, confirming the benefit of using a task-specific dataset.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2418AD-213D-80C9-05CE-1069A03AE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EB5CB-6C59-4EA4-BE41-A6A10AEFB9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44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32969" y="2181679"/>
            <a:ext cx="10254233" cy="849630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33009" y="3369091"/>
            <a:ext cx="10254151" cy="75722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44" y="215751"/>
            <a:ext cx="10945216" cy="720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800" b="1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644" y="1007839"/>
            <a:ext cx="10945215" cy="4828819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lnSpc>
                <a:spcPct val="13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lnSpc>
                <a:spcPct val="13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直接连接符 9"/>
          <p:cNvCxnSpPr/>
          <p:nvPr userDrawn="1"/>
        </p:nvCxnSpPr>
        <p:spPr>
          <a:xfrm>
            <a:off x="3780024" y="863823"/>
            <a:ext cx="39604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 descr="浙江大學- 維基百科，自由的百科全書">
            <a:extLst>
              <a:ext uri="{FF2B5EF4-FFF2-40B4-BE49-F238E27FC236}">
                <a16:creationId xmlns:a16="http://schemas.microsoft.com/office/drawing/2014/main" id="{E8467B2D-74AF-4CF1-B7D3-E08F328443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408" y="1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44" y="215751"/>
            <a:ext cx="10945216" cy="720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644" y="1007839"/>
            <a:ext cx="10945215" cy="4828819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lnSpc>
                <a:spcPct val="13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lnSpc>
                <a:spcPct val="13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直接连接符 9"/>
          <p:cNvCxnSpPr/>
          <p:nvPr userDrawn="1"/>
        </p:nvCxnSpPr>
        <p:spPr>
          <a:xfrm>
            <a:off x="3780024" y="863823"/>
            <a:ext cx="39604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 descr="浙江大學- 維基百科，自由的百科全書">
            <a:extLst>
              <a:ext uri="{FF2B5EF4-FFF2-40B4-BE49-F238E27FC236}">
                <a16:creationId xmlns:a16="http://schemas.microsoft.com/office/drawing/2014/main" id="{E1FE1662-87E3-93ED-7330-FB3F14341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408" y="1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68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969" y="549204"/>
            <a:ext cx="1025423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33009" y="1425038"/>
            <a:ext cx="1025415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93812" y="687619"/>
            <a:ext cx="3715255" cy="1053628"/>
          </a:xfrm>
        </p:spPr>
        <p:txBody>
          <a:bodyPr anchor="ctr" anchorCtr="0"/>
          <a:lstStyle>
            <a:lvl1pPr>
              <a:defRPr sz="3025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855272" y="687619"/>
            <a:ext cx="5832086" cy="5105538"/>
          </a:xfrm>
        </p:spPr>
        <p:txBody>
          <a:bodyPr/>
          <a:lstStyle>
            <a:lvl1pPr>
              <a:defRPr sz="2270">
                <a:latin typeface="+mn-ea"/>
                <a:ea typeface="+mn-ea"/>
              </a:defRPr>
            </a:lvl1pPr>
            <a:lvl2pPr marL="431800" indent="0">
              <a:buNone/>
              <a:defRPr sz="2270">
                <a:latin typeface="+mn-ea"/>
                <a:ea typeface="+mn-ea"/>
              </a:defRPr>
            </a:lvl2pPr>
            <a:lvl3pPr>
              <a:defRPr sz="2270">
                <a:latin typeface="+mn-ea"/>
                <a:ea typeface="+mn-ea"/>
              </a:defRPr>
            </a:lvl3pPr>
            <a:lvl4pPr>
              <a:defRPr sz="2270">
                <a:latin typeface="+mn-ea"/>
                <a:ea typeface="+mn-ea"/>
              </a:defRPr>
            </a:lvl4pPr>
            <a:lvl5pPr>
              <a:defRPr sz="2270">
                <a:latin typeface="+mn-ea"/>
                <a:ea typeface="+mn-ea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793812" y="2116257"/>
            <a:ext cx="3715255" cy="3677499"/>
          </a:xfrm>
        </p:spPr>
        <p:txBody>
          <a:bodyPr/>
          <a:lstStyle>
            <a:lvl1pPr marL="323850" indent="-323850">
              <a:buFont typeface="Arial" panose="020B0604020202020204" pitchFamily="34" charset="0"/>
              <a:buChar char="•"/>
              <a:defRPr sz="2270">
                <a:latin typeface="+mn-ea"/>
                <a:ea typeface="+mn-ea"/>
              </a:defRPr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33009" y="5296343"/>
            <a:ext cx="10254151" cy="52741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33009" y="606016"/>
            <a:ext cx="10254151" cy="430511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1524370" cy="648977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42207" y="534014"/>
            <a:ext cx="5102475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5941288" y="534014"/>
            <a:ext cx="5102475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969" y="589236"/>
            <a:ext cx="10254233" cy="849630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A58A-697F-8945-AEBA-FD701DA61C9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2024/10/28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41709-F9C6-B44E-8692-FAF9AE937EEB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038" y="2013055"/>
            <a:ext cx="9792415" cy="1389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073" y="3672099"/>
            <a:ext cx="8064342" cy="165604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  <a:lvl2pPr marL="575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7DC708C8-E999-4C3B-AC40-13577DFB92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6191"/>
            <a:ext cx="11520488" cy="230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浙江大學- 維基百科，自由的百科全書">
            <a:extLst>
              <a:ext uri="{FF2B5EF4-FFF2-40B4-BE49-F238E27FC236}">
                <a16:creationId xmlns:a16="http://schemas.microsoft.com/office/drawing/2014/main" id="{C9BAA8A6-CC72-091A-655F-2C6847FFDC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408" y="1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1265" y="6000004"/>
            <a:ext cx="2551219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89191" y="6000004"/>
            <a:ext cx="3741787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6120" y="6000004"/>
            <a:ext cx="2551219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32969" y="549204"/>
            <a:ext cx="1025423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33009" y="1425038"/>
            <a:ext cx="1025415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644" y="1079847"/>
            <a:ext cx="10801199" cy="4756811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9644" y="6006165"/>
            <a:ext cx="2592110" cy="345008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100" b="0" i="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3" y="6006165"/>
            <a:ext cx="3888165" cy="345008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100" b="0" i="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8733" y="6006165"/>
            <a:ext cx="2592110" cy="345008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359644" y="215750"/>
            <a:ext cx="10801199" cy="72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9" r:id="rId3"/>
  </p:sldLayoutIdLst>
  <p:txStyles>
    <p:titleStyle>
      <a:lvl1pPr algn="ctr" defTabSz="864235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>
              <a:lumMod val="65000"/>
              <a:lumOff val="35000"/>
            </a:schemeClr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15900" indent="-215900" algn="l" defTabSz="8642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Microsoft YaHei" charset="-122"/>
          <a:ea typeface="Microsoft YaHei" charset="-122"/>
          <a:cs typeface="Microsoft YaHei" charset="-122"/>
        </a:defRPr>
      </a:lvl1pPr>
      <a:lvl2pPr marL="64770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Microsoft YaHei" charset="-122"/>
          <a:ea typeface="Microsoft YaHei" charset="-122"/>
          <a:cs typeface="Microsoft YaHei" charset="-122"/>
        </a:defRPr>
      </a:lvl2pPr>
      <a:lvl3pPr marL="108013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600" b="0" i="0" kern="1200">
          <a:solidFill>
            <a:schemeClr val="tx1">
              <a:lumMod val="65000"/>
              <a:lumOff val="35000"/>
            </a:schemeClr>
          </a:solidFill>
          <a:latin typeface="Microsoft YaHei" charset="-122"/>
          <a:ea typeface="Microsoft YaHei" charset="-122"/>
          <a:cs typeface="Microsoft YaHei" charset="-122"/>
        </a:defRPr>
      </a:lvl3pPr>
      <a:lvl4pPr marL="151193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400" b="0" i="0" kern="1200">
          <a:solidFill>
            <a:schemeClr val="tx1">
              <a:lumMod val="65000"/>
              <a:lumOff val="35000"/>
            </a:schemeClr>
          </a:solidFill>
          <a:latin typeface="Microsoft YaHei" charset="-122"/>
          <a:ea typeface="Microsoft YaHei" charset="-122"/>
          <a:cs typeface="Microsoft YaHei" charset="-122"/>
        </a:defRPr>
      </a:lvl4pPr>
      <a:lvl5pPr marL="194373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400" b="0" i="0" kern="1200">
          <a:solidFill>
            <a:schemeClr val="tx1">
              <a:lumMod val="65000"/>
              <a:lumOff val="35000"/>
            </a:schemeClr>
          </a:solidFill>
          <a:latin typeface="Microsoft YaHei" charset="-122"/>
          <a:ea typeface="Microsoft YaHei" charset="-122"/>
          <a:cs typeface="Microsoft YaHei" charset="-122"/>
        </a:defRPr>
      </a:lvl5pPr>
      <a:lvl6pPr marL="237553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715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635" algn="l" defTabSz="8642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55670" algn="l" defTabSz="8642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B6C60DD-9124-43A5-A361-5C3F097C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772" y="2954196"/>
            <a:ext cx="8928596" cy="12918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Guochang</a:t>
            </a:r>
            <a:r>
              <a:rPr lang="en-US" altLang="zh-CN" b="1" dirty="0">
                <a:solidFill>
                  <a:schemeClr val="tx1"/>
                </a:solidFill>
              </a:rPr>
              <a:t> Li</a:t>
            </a:r>
            <a:r>
              <a:rPr lang="en-US" altLang="zh-CN" dirty="0">
                <a:solidFill>
                  <a:schemeClr val="tx1"/>
                </a:solidFill>
              </a:rPr>
              <a:t>, Chen Zhi*, </a:t>
            </a:r>
            <a:r>
              <a:rPr lang="en-US" altLang="zh-CN" dirty="0" err="1">
                <a:solidFill>
                  <a:schemeClr val="tx1"/>
                </a:solidFill>
              </a:rPr>
              <a:t>Jialiang</a:t>
            </a:r>
            <a:r>
              <a:rPr lang="en-US" altLang="zh-CN" dirty="0">
                <a:solidFill>
                  <a:schemeClr val="tx1"/>
                </a:solidFill>
              </a:rPr>
              <a:t> Chen, </a:t>
            </a:r>
            <a:r>
              <a:rPr lang="en-US" altLang="zh-CN" dirty="0" err="1">
                <a:solidFill>
                  <a:schemeClr val="tx1"/>
                </a:solidFill>
              </a:rPr>
              <a:t>Junxiao</a:t>
            </a:r>
            <a:r>
              <a:rPr lang="en-US" altLang="zh-CN" dirty="0">
                <a:solidFill>
                  <a:schemeClr val="tx1"/>
                </a:solidFill>
              </a:rPr>
              <a:t> Han, </a:t>
            </a:r>
            <a:r>
              <a:rPr lang="en-US" altLang="zh-CN" dirty="0" err="1">
                <a:solidFill>
                  <a:schemeClr val="tx1"/>
                </a:solidFill>
              </a:rPr>
              <a:t>Shuiguang</a:t>
            </a:r>
            <a:r>
              <a:rPr lang="en-US" altLang="zh-CN" dirty="0">
                <a:solidFill>
                  <a:schemeClr val="tx1"/>
                </a:solidFill>
              </a:rPr>
              <a:t> Deng</a:t>
            </a:r>
            <a:r>
              <a:rPr lang="zh-CN" altLang="en-US" dirty="0">
                <a:solidFill>
                  <a:schemeClr val="tx1"/>
                </a:solidFill>
              </a:rPr>
              <a:t>*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CEAF7A-7EFF-47E6-A572-2B420C10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ASE 2024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1228892-E3F5-2315-D53F-85277DC2C107}"/>
              </a:ext>
            </a:extLst>
          </p:cNvPr>
          <p:cNvSpPr txBox="1">
            <a:spLocks/>
          </p:cNvSpPr>
          <p:nvPr/>
        </p:nvSpPr>
        <p:spPr>
          <a:xfrm>
            <a:off x="864036" y="1223863"/>
            <a:ext cx="9792415" cy="15164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8642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Exploring Parameter-Efficient Fine-Tuning of Large Language Model on Automated Program Repair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浙江大學- 維基百科，自由的百科全書">
            <a:extLst>
              <a:ext uri="{FF2B5EF4-FFF2-40B4-BE49-F238E27FC236}">
                <a16:creationId xmlns:a16="http://schemas.microsoft.com/office/drawing/2014/main" id="{C32D27FE-C354-5304-7615-A89D7D4A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20" y="3531029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浙江大學- 維基百科，自由的百科全書">
            <a:extLst>
              <a:ext uri="{FF2B5EF4-FFF2-40B4-BE49-F238E27FC236}">
                <a16:creationId xmlns:a16="http://schemas.microsoft.com/office/drawing/2014/main" id="{D1929194-C363-9074-933B-18A5EB09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96" y="3531029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浙江大學- 維基百科，自由的百科全書">
            <a:extLst>
              <a:ext uri="{FF2B5EF4-FFF2-40B4-BE49-F238E27FC236}">
                <a16:creationId xmlns:a16="http://schemas.microsoft.com/office/drawing/2014/main" id="{C0660F76-0BB2-4601-4C3C-8CFD8AA9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72" y="3531029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浙江大學- 維基百科，自由的百科全書">
            <a:extLst>
              <a:ext uri="{FF2B5EF4-FFF2-40B4-BE49-F238E27FC236}">
                <a16:creationId xmlns:a16="http://schemas.microsoft.com/office/drawing/2014/main" id="{48CAEAE1-0840-5393-D508-20B03301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72" y="3531029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徽标&#10;&#10;描述已自动生成">
            <a:extLst>
              <a:ext uri="{FF2B5EF4-FFF2-40B4-BE49-F238E27FC236}">
                <a16:creationId xmlns:a16="http://schemas.microsoft.com/office/drawing/2014/main" id="{22F6CB2C-0378-36E4-3379-F651D39F1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47" y="3446540"/>
            <a:ext cx="1178297" cy="10512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A132A7-1925-6DAB-FCB6-02AFB2066620}"/>
              </a:ext>
            </a:extLst>
          </p:cNvPr>
          <p:cNvSpPr txBox="1"/>
          <p:nvPr/>
        </p:nvSpPr>
        <p:spPr>
          <a:xfrm>
            <a:off x="71612" y="6110535"/>
            <a:ext cx="7272808" cy="307777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1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Corresponding authors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01904E7C-22E1-F6A4-5734-0292D2F81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9"/>
            <a:ext cx="2448074" cy="79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559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DB9F5-9006-7B5D-6F14-2F95FEF4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FEB6F-C088-0630-4345-231B0D64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EXPERIMENT RESULTS: </a:t>
            </a:r>
            <a:r>
              <a:rPr lang="en-US" altLang="zh-CN" dirty="0"/>
              <a:t>Research Questions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881B94-3A9B-A55F-FC05-E803FA480BEC}"/>
              </a:ext>
            </a:extLst>
          </p:cNvPr>
          <p:cNvSpPr txBox="1"/>
          <p:nvPr/>
        </p:nvSpPr>
        <p:spPr>
          <a:xfrm>
            <a:off x="575668" y="4504278"/>
            <a:ext cx="2668979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Try to answer: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Are PEFT Methods useful, for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effectiveness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efficiency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? 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3A9CB256-4D6C-9FC8-01B3-8A2A6E3C8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9272532"/>
              </p:ext>
            </p:extLst>
          </p:nvPr>
        </p:nvGraphicFramePr>
        <p:xfrm>
          <a:off x="359644" y="1290782"/>
          <a:ext cx="10801200" cy="2125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4EF0413-4AAD-DF3B-51DA-ABC2F07B45C0}"/>
              </a:ext>
            </a:extLst>
          </p:cNvPr>
          <p:cNvSpPr txBox="1"/>
          <p:nvPr/>
        </p:nvSpPr>
        <p:spPr>
          <a:xfrm>
            <a:off x="4488883" y="4504278"/>
            <a:ext cx="3215577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Try to answer: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How to activate capabilities of PEFT methods?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96D078-350C-E82C-D12F-C62F7D8808FE}"/>
              </a:ext>
            </a:extLst>
          </p:cNvPr>
          <p:cNvSpPr txBox="1"/>
          <p:nvPr/>
        </p:nvSpPr>
        <p:spPr>
          <a:xfrm>
            <a:off x="8227729" y="4508778"/>
            <a:ext cx="3133101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Try to answer: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Anything else to improve the  effectiveness and efficiency of PEFT methods?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A3AB436F-895E-ACCA-5EE8-667FB56B11B5}"/>
              </a:ext>
            </a:extLst>
          </p:cNvPr>
          <p:cNvSpPr/>
          <p:nvPr/>
        </p:nvSpPr>
        <p:spPr>
          <a:xfrm>
            <a:off x="1295748" y="3528119"/>
            <a:ext cx="864096" cy="864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E9C9C47E-D9F2-27AE-284E-738E137BF305}"/>
              </a:ext>
            </a:extLst>
          </p:cNvPr>
          <p:cNvSpPr/>
          <p:nvPr/>
        </p:nvSpPr>
        <p:spPr>
          <a:xfrm>
            <a:off x="5328196" y="3528119"/>
            <a:ext cx="864096" cy="864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4B6B6E4A-4A87-C9A7-2005-CA3A6FEAF5FB}"/>
              </a:ext>
            </a:extLst>
          </p:cNvPr>
          <p:cNvSpPr/>
          <p:nvPr/>
        </p:nvSpPr>
        <p:spPr>
          <a:xfrm>
            <a:off x="9362232" y="3525839"/>
            <a:ext cx="864096" cy="864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068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11" grpId="1"/>
      <p:bldP spid="12" grpId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A2BB-EA5F-4E4E-8920-AB18B2C50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CE424F-24BF-318D-DA70-5B59C7AA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36" y="1740567"/>
            <a:ext cx="4545156" cy="19649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9DD0935-ACB5-9C30-F8CA-A73EACE0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RQ1: Fixing Capabilities and Computing Resource Consumption of PEFT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（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compared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with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SOTA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and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baseline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）</a:t>
            </a:r>
            <a:endParaRPr lang="en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FEA4EE-92FD-DB2E-A52D-13ABDE922BFE}"/>
              </a:ext>
            </a:extLst>
          </p:cNvPr>
          <p:cNvSpPr txBox="1"/>
          <p:nvPr/>
        </p:nvSpPr>
        <p:spPr>
          <a:xfrm>
            <a:off x="287636" y="1182718"/>
            <a:ext cx="324036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Analysis of Fixing Capabilities: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514B62-27D6-39E3-F314-79ED13DC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97" y="3849852"/>
            <a:ext cx="4325281" cy="9985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755CE6-527B-CF86-398E-BEC128F48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356" y="1742945"/>
            <a:ext cx="4032448" cy="22141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6AD65D-FFE6-0F1F-52C4-1C7C46FB0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388" y="3922956"/>
            <a:ext cx="3600400" cy="11175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D39541F-D3D5-4BB4-1C40-27BD23DAF48A}"/>
              </a:ext>
            </a:extLst>
          </p:cNvPr>
          <p:cNvSpPr/>
          <p:nvPr/>
        </p:nvSpPr>
        <p:spPr>
          <a:xfrm>
            <a:off x="359644" y="2592015"/>
            <a:ext cx="4473148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4EA30B-7FB2-1BCC-4B5F-ED1D8E028842}"/>
              </a:ext>
            </a:extLst>
          </p:cNvPr>
          <p:cNvSpPr/>
          <p:nvPr/>
        </p:nvSpPr>
        <p:spPr>
          <a:xfrm>
            <a:off x="357397" y="3024063"/>
            <a:ext cx="4473148" cy="2880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1AA758-0491-9D5F-855D-7A084A2C66A9}"/>
              </a:ext>
            </a:extLst>
          </p:cNvPr>
          <p:cNvSpPr txBox="1"/>
          <p:nvPr/>
        </p:nvSpPr>
        <p:spPr>
          <a:xfrm>
            <a:off x="4788136" y="2592015"/>
            <a:ext cx="2088232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DL-Based methods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6425A0-5254-CADA-094A-58A02EE08886}"/>
              </a:ext>
            </a:extLst>
          </p:cNvPr>
          <p:cNvSpPr txBox="1"/>
          <p:nvPr/>
        </p:nvSpPr>
        <p:spPr>
          <a:xfrm>
            <a:off x="4788136" y="2916332"/>
            <a:ext cx="2088232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LLM-Based methods</a:t>
            </a:r>
            <a:endParaRPr lang="zh-CN" alt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49804A-2305-654E-C975-0C19F9C29542}"/>
              </a:ext>
            </a:extLst>
          </p:cNvPr>
          <p:cNvSpPr/>
          <p:nvPr/>
        </p:nvSpPr>
        <p:spPr>
          <a:xfrm>
            <a:off x="497251" y="4379567"/>
            <a:ext cx="4038857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49">
            <a:extLst>
              <a:ext uri="{FF2B5EF4-FFF2-40B4-BE49-F238E27FC236}">
                <a16:creationId xmlns:a16="http://schemas.microsoft.com/office/drawing/2014/main" id="{60084DBF-3A95-C69C-332D-3119D5EA4D39}"/>
              </a:ext>
            </a:extLst>
          </p:cNvPr>
          <p:cNvSpPr/>
          <p:nvPr/>
        </p:nvSpPr>
        <p:spPr>
          <a:xfrm>
            <a:off x="357397" y="5040287"/>
            <a:ext cx="4176464" cy="1303109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Outperform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 SOTA Methods in </a:t>
            </a:r>
            <a:r>
              <a:rPr lang="en-US" altLang="zh-CN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Humaneval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-Java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D7C387-A142-B40C-5DEF-AEFC2F9CB5E3}"/>
              </a:ext>
            </a:extLst>
          </p:cNvPr>
          <p:cNvSpPr/>
          <p:nvPr/>
        </p:nvSpPr>
        <p:spPr>
          <a:xfrm>
            <a:off x="6942617" y="3115842"/>
            <a:ext cx="3858187" cy="116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CB4F3EB-176E-7B10-2048-F7FB1BC26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136" y="3698266"/>
            <a:ext cx="2088233" cy="941343"/>
          </a:xfrm>
          <a:prstGeom prst="rect">
            <a:avLst/>
          </a:prstGeom>
        </p:spPr>
      </p:pic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B611C01-A6E4-CD03-B1C5-25E3CE31F9DB}"/>
              </a:ext>
            </a:extLst>
          </p:cNvPr>
          <p:cNvCxnSpPr>
            <a:stCxn id="16" idx="1"/>
          </p:cNvCxnSpPr>
          <p:nvPr/>
        </p:nvCxnSpPr>
        <p:spPr>
          <a:xfrm flipH="1">
            <a:off x="6192292" y="3174308"/>
            <a:ext cx="750325" cy="531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04CD352-EABE-AA8B-7DAA-03CE0B39B14F}"/>
              </a:ext>
            </a:extLst>
          </p:cNvPr>
          <p:cNvSpPr txBox="1"/>
          <p:nvPr/>
        </p:nvSpPr>
        <p:spPr>
          <a:xfrm>
            <a:off x="4821261" y="4554590"/>
            <a:ext cx="208823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Filling in the Middle Format</a:t>
            </a:r>
            <a:endParaRPr lang="zh-CN" altLang="en-US" sz="12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49">
            <a:extLst>
              <a:ext uri="{FF2B5EF4-FFF2-40B4-BE49-F238E27FC236}">
                <a16:creationId xmlns:a16="http://schemas.microsoft.com/office/drawing/2014/main" id="{80F58FDD-6489-DEC8-7255-ABA2B4A4FC9F}"/>
              </a:ext>
            </a:extLst>
          </p:cNvPr>
          <p:cNvSpPr/>
          <p:nvPr/>
        </p:nvSpPr>
        <p:spPr>
          <a:xfrm>
            <a:off x="6876368" y="5047760"/>
            <a:ext cx="4176464" cy="1303109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Outperform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 no fine-tuning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C9B3E90-B572-8538-AA14-8DEB0F9BEE67}"/>
              </a:ext>
            </a:extLst>
          </p:cNvPr>
          <p:cNvSpPr/>
          <p:nvPr/>
        </p:nvSpPr>
        <p:spPr>
          <a:xfrm>
            <a:off x="7118861" y="4185217"/>
            <a:ext cx="3465920" cy="2790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8EA7D-10E5-8411-60D4-DF1A0F748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CD591-6492-D728-5576-ED14AD9D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RQ1: Fixing Capabilities and Computing Resource Consumption of PEFT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（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compared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with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Full-Model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Fine-Tuning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）</a:t>
            </a:r>
            <a:endParaRPr lang="en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3A2D9D-DA99-C394-1A6D-05E65470D90D}"/>
              </a:ext>
            </a:extLst>
          </p:cNvPr>
          <p:cNvSpPr txBox="1"/>
          <p:nvPr/>
        </p:nvSpPr>
        <p:spPr>
          <a:xfrm>
            <a:off x="287635" y="1182718"/>
            <a:ext cx="512122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Analysis of Computing Resource Consumption: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49">
            <a:extLst>
              <a:ext uri="{FF2B5EF4-FFF2-40B4-BE49-F238E27FC236}">
                <a16:creationId xmlns:a16="http://schemas.microsoft.com/office/drawing/2014/main" id="{62FDB7FF-A9F1-D122-5DA9-37B50F53AD22}"/>
              </a:ext>
            </a:extLst>
          </p:cNvPr>
          <p:cNvSpPr/>
          <p:nvPr/>
        </p:nvSpPr>
        <p:spPr>
          <a:xfrm>
            <a:off x="6132466" y="1747429"/>
            <a:ext cx="5184576" cy="3341357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educes consumption of computational resources (45.6%-50.0%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less peak GPU memory usage and around 97-10,00 times less trainable parameters) compared to FMFT.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CAD9AE-E58B-9CEB-5C42-9E06B6B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44" y="1766940"/>
            <a:ext cx="5544616" cy="33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9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DCE20-B630-2C6C-CBB0-F56FB5F75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04A28C-F58A-8FA0-A3D0-84260B3B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6" y="1612725"/>
            <a:ext cx="5051314" cy="45670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F02130-F285-A1E9-785E-967A2DB6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RQ2: Fix Capabilities in Different PEFT Methods Based on Different LLMs(</a:t>
            </a:r>
            <a:r>
              <a:rPr lang="en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More parameters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better</a:t>
            </a:r>
            <a:r>
              <a:rPr lang="en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?</a:t>
            </a:r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0E9726-1A23-EA3E-CE92-436D02EA58CB}"/>
              </a:ext>
            </a:extLst>
          </p:cNvPr>
          <p:cNvSpPr txBox="1"/>
          <p:nvPr/>
        </p:nvSpPr>
        <p:spPr>
          <a:xfrm>
            <a:off x="287635" y="1182718"/>
            <a:ext cx="512122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CodeLlama-7B vs CodeLlama-13B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94ACDA-2781-D40A-134B-036393449F1A}"/>
              </a:ext>
            </a:extLst>
          </p:cNvPr>
          <p:cNvSpPr/>
          <p:nvPr/>
        </p:nvSpPr>
        <p:spPr>
          <a:xfrm>
            <a:off x="431652" y="3896231"/>
            <a:ext cx="4752528" cy="4959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62E3EA-7BD6-E670-1913-0272FC05E53F}"/>
              </a:ext>
            </a:extLst>
          </p:cNvPr>
          <p:cNvSpPr/>
          <p:nvPr/>
        </p:nvSpPr>
        <p:spPr>
          <a:xfrm>
            <a:off x="431652" y="4392215"/>
            <a:ext cx="4680520" cy="57606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上箭头 3">
            <a:extLst>
              <a:ext uri="{FF2B5EF4-FFF2-40B4-BE49-F238E27FC236}">
                <a16:creationId xmlns:a16="http://schemas.microsoft.com/office/drawing/2014/main" id="{6D88EB62-96F0-CA61-69F8-C542A2E428ED}"/>
              </a:ext>
            </a:extLst>
          </p:cNvPr>
          <p:cNvSpPr/>
          <p:nvPr/>
        </p:nvSpPr>
        <p:spPr>
          <a:xfrm rot="2140034">
            <a:off x="5567777" y="2904855"/>
            <a:ext cx="373234" cy="166338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7CEA6A-84F7-6FA3-EB00-988294935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268" y="949363"/>
            <a:ext cx="4867200" cy="20847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594C45-4654-F102-A75D-49F265E3C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308" y="3994439"/>
            <a:ext cx="3990276" cy="2084770"/>
          </a:xfrm>
          <a:prstGeom prst="rect">
            <a:avLst/>
          </a:prstGeom>
        </p:spPr>
      </p:pic>
      <p:sp>
        <p:nvSpPr>
          <p:cNvPr id="12" name="上箭头 11">
            <a:extLst>
              <a:ext uri="{FF2B5EF4-FFF2-40B4-BE49-F238E27FC236}">
                <a16:creationId xmlns:a16="http://schemas.microsoft.com/office/drawing/2014/main" id="{A41643D9-52FE-3A44-A1CF-6E9A9A66345E}"/>
              </a:ext>
            </a:extLst>
          </p:cNvPr>
          <p:cNvSpPr/>
          <p:nvPr/>
        </p:nvSpPr>
        <p:spPr>
          <a:xfrm>
            <a:off x="8114704" y="3200209"/>
            <a:ext cx="488123" cy="68688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580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09DE3-EBCE-BDDB-9FBA-654CD5E77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7BCBC2-6BFB-0BA9-8585-D6ED262D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6" y="1612725"/>
            <a:ext cx="5051314" cy="45670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A392215-9843-6669-50F6-5C2F9719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RQ2: Fix Capabilities in Different PEFT Methods Based on Different LLMs (</a:t>
            </a:r>
            <a:r>
              <a:rPr lang="en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Code-specific or text-specific?</a:t>
            </a:r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7F8BD1-E59E-52AF-8CD3-9128BD9AF0CE}"/>
              </a:ext>
            </a:extLst>
          </p:cNvPr>
          <p:cNvSpPr txBox="1"/>
          <p:nvPr/>
        </p:nvSpPr>
        <p:spPr>
          <a:xfrm>
            <a:off x="287635" y="1182718"/>
            <a:ext cx="512122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CodeLlama-7B vs Llama-2-7B: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D71AC7-5754-5E0E-4A17-AC18DB404697}"/>
              </a:ext>
            </a:extLst>
          </p:cNvPr>
          <p:cNvSpPr/>
          <p:nvPr/>
        </p:nvSpPr>
        <p:spPr>
          <a:xfrm>
            <a:off x="431652" y="3896231"/>
            <a:ext cx="4752528" cy="4959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BDDAAA-0210-2666-B399-158E6D5C2D5F}"/>
              </a:ext>
            </a:extLst>
          </p:cNvPr>
          <p:cNvSpPr/>
          <p:nvPr/>
        </p:nvSpPr>
        <p:spPr>
          <a:xfrm>
            <a:off x="431652" y="5579632"/>
            <a:ext cx="4752528" cy="495983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13ED4B0-9022-39FC-C291-3BA4C10E8225}"/>
              </a:ext>
            </a:extLst>
          </p:cNvPr>
          <p:cNvCxnSpPr>
            <a:cxnSpLocks/>
            <a:stCxn id="5" idx="3"/>
            <a:endCxn id="12" idx="2"/>
          </p:cNvCxnSpPr>
          <p:nvPr/>
        </p:nvCxnSpPr>
        <p:spPr>
          <a:xfrm flipV="1">
            <a:off x="5184180" y="3460862"/>
            <a:ext cx="3279509" cy="683361"/>
          </a:xfrm>
          <a:prstGeom prst="straightConnector1">
            <a:avLst/>
          </a:prstGeom>
          <a:ln>
            <a:solidFill>
              <a:srgbClr val="BD54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CACEB313-B1BA-942A-E20B-586B0A528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97" y="2486740"/>
            <a:ext cx="5256584" cy="974122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5719226-73E1-CE8D-A6B3-749791BC13F0}"/>
              </a:ext>
            </a:extLst>
          </p:cNvPr>
          <p:cNvCxnSpPr>
            <a:cxnSpLocks/>
            <a:stCxn id="9" idx="3"/>
            <a:endCxn id="12" idx="2"/>
          </p:cNvCxnSpPr>
          <p:nvPr/>
        </p:nvCxnSpPr>
        <p:spPr>
          <a:xfrm flipV="1">
            <a:off x="5184180" y="3460862"/>
            <a:ext cx="3279509" cy="2366762"/>
          </a:xfrm>
          <a:prstGeom prst="straightConnector1">
            <a:avLst/>
          </a:prstGeom>
          <a:ln>
            <a:solidFill>
              <a:srgbClr val="BD54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17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2B61-D0A3-F7AC-EA9A-2FAE446D9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119A86-01D8-D9D3-9E4F-92DDA201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6" y="1612725"/>
            <a:ext cx="5051314" cy="45670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ABA5A6-A541-8ECB-17F3-65904F3F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RQ2: Fix Capabilities in Different PEFT Methods Based on Different LLMs (</a:t>
            </a:r>
            <a:r>
              <a:rPr lang="en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D</a:t>
            </a:r>
            <a:r>
              <a:rPr lang="en" altLang="zh-CN" dirty="0">
                <a:solidFill>
                  <a:srgbClr val="C00000"/>
                </a:solidFill>
                <a:latin typeface="Helvetica" pitchFamily="2" charset="0"/>
              </a:rPr>
              <a:t>ifferent</a:t>
            </a:r>
            <a:r>
              <a:rPr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pretraining with same</a:t>
            </a:r>
            <a:r>
              <a:rPr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scale</a:t>
            </a:r>
            <a:r>
              <a:rPr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of parameters?</a:t>
            </a:r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5B3201-E758-3E91-0F6B-BB6407A77D7A}"/>
              </a:ext>
            </a:extLst>
          </p:cNvPr>
          <p:cNvSpPr txBox="1"/>
          <p:nvPr/>
        </p:nvSpPr>
        <p:spPr>
          <a:xfrm>
            <a:off x="287635" y="1182718"/>
            <a:ext cx="512122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CodeLlama-7B vs DeepSeek-Coder-Base-6.7B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B58BA2-75D8-A0CD-8670-1C18347DD177}"/>
              </a:ext>
            </a:extLst>
          </p:cNvPr>
          <p:cNvSpPr/>
          <p:nvPr/>
        </p:nvSpPr>
        <p:spPr>
          <a:xfrm>
            <a:off x="431652" y="3896231"/>
            <a:ext cx="4752528" cy="4959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48C37D-0CBE-948E-9886-248FEAF473FB}"/>
              </a:ext>
            </a:extLst>
          </p:cNvPr>
          <p:cNvSpPr/>
          <p:nvPr/>
        </p:nvSpPr>
        <p:spPr>
          <a:xfrm>
            <a:off x="431652" y="4979525"/>
            <a:ext cx="4752528" cy="49598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E67077-5184-627F-EB28-A1F8EC5AC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220" y="1411755"/>
            <a:ext cx="5830416" cy="1870683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B585C25-84C4-8849-1CFB-8A6414A2E473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184180" y="3282438"/>
            <a:ext cx="3275248" cy="861785"/>
          </a:xfrm>
          <a:prstGeom prst="straightConnector1">
            <a:avLst/>
          </a:prstGeom>
          <a:ln>
            <a:solidFill>
              <a:srgbClr val="BD54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8C3ED71-893E-A4C1-2DCF-554027680B4F}"/>
              </a:ext>
            </a:extLst>
          </p:cNvPr>
          <p:cNvCxnSpPr>
            <a:cxnSpLocks/>
            <a:stCxn id="8" idx="3"/>
            <a:endCxn id="4" idx="2"/>
          </p:cNvCxnSpPr>
          <p:nvPr/>
        </p:nvCxnSpPr>
        <p:spPr>
          <a:xfrm flipV="1">
            <a:off x="5184180" y="3282438"/>
            <a:ext cx="3275248" cy="1945079"/>
          </a:xfrm>
          <a:prstGeom prst="straightConnector1">
            <a:avLst/>
          </a:prstGeom>
          <a:ln>
            <a:solidFill>
              <a:srgbClr val="BD54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CEC2-B09F-09E1-E963-95B64B13D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09B4C6-A38E-50EC-8B81-9A2336F2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6" y="1612725"/>
            <a:ext cx="5051314" cy="45670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AEB1B4-2C3C-E745-1071-F590D155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RQ2: Fix Capabilities in Different PEFT Methods Based on Different LLMs (</a:t>
            </a:r>
            <a:r>
              <a:rPr lang="en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I</a:t>
            </a:r>
            <a:r>
              <a:rPr lang="en" altLang="zh-CN" dirty="0">
                <a:solidFill>
                  <a:srgbClr val="C00000"/>
                </a:solidFill>
                <a:latin typeface="Helvetica" pitchFamily="2" charset="0"/>
              </a:rPr>
              <a:t>mpact of d</a:t>
            </a:r>
            <a:r>
              <a:rPr lang="en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ifferent PEFT Methods?</a:t>
            </a:r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36BF3D-2B33-5521-66E5-CF2D33DB5355}"/>
              </a:ext>
            </a:extLst>
          </p:cNvPr>
          <p:cNvSpPr txBox="1"/>
          <p:nvPr/>
        </p:nvSpPr>
        <p:spPr>
          <a:xfrm>
            <a:off x="287635" y="1182718"/>
            <a:ext cx="512122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(IA)</a:t>
            </a:r>
            <a:r>
              <a:rPr lang="en-US" altLang="zh-CN" sz="1800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&gt; 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LoRA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&gt; p-tuning &gt; prefix-tuning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A3A65E-63B5-2246-951A-5A13A2EE6243}"/>
              </a:ext>
            </a:extLst>
          </p:cNvPr>
          <p:cNvSpPr/>
          <p:nvPr/>
        </p:nvSpPr>
        <p:spPr>
          <a:xfrm>
            <a:off x="1367756" y="4248199"/>
            <a:ext cx="3816424" cy="1440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56FFDA-3E1B-6206-1E4A-0314951228E8}"/>
              </a:ext>
            </a:extLst>
          </p:cNvPr>
          <p:cNvSpPr/>
          <p:nvPr/>
        </p:nvSpPr>
        <p:spPr>
          <a:xfrm>
            <a:off x="1326169" y="4839383"/>
            <a:ext cx="3816424" cy="1440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B3C019-A473-09B3-25C2-113AE77F9CBB}"/>
              </a:ext>
            </a:extLst>
          </p:cNvPr>
          <p:cNvSpPr/>
          <p:nvPr/>
        </p:nvSpPr>
        <p:spPr>
          <a:xfrm>
            <a:off x="1326169" y="5379121"/>
            <a:ext cx="3816424" cy="1440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95701F-F616-0346-4C06-AC77397EC037}"/>
              </a:ext>
            </a:extLst>
          </p:cNvPr>
          <p:cNvSpPr/>
          <p:nvPr/>
        </p:nvSpPr>
        <p:spPr>
          <a:xfrm>
            <a:off x="1326169" y="5541405"/>
            <a:ext cx="3816424" cy="1440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49">
            <a:extLst>
              <a:ext uri="{FF2B5EF4-FFF2-40B4-BE49-F238E27FC236}">
                <a16:creationId xmlns:a16="http://schemas.microsoft.com/office/drawing/2014/main" id="{436CDC50-E74E-F8C0-F808-D9CB2E4A4CCF}"/>
              </a:ext>
            </a:extLst>
          </p:cNvPr>
          <p:cNvSpPr/>
          <p:nvPr/>
        </p:nvSpPr>
        <p:spPr>
          <a:xfrm>
            <a:off x="6208300" y="2352286"/>
            <a:ext cx="4752528" cy="1556593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(IA)</a:t>
            </a:r>
            <a:r>
              <a:rPr lang="en-US" altLang="zh-CN" baseline="30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achieves the best, so why?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A5BF434-C3B0-1627-03C8-32FB7A0F0CCF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5184180" y="3130583"/>
            <a:ext cx="1024120" cy="1189624"/>
          </a:xfrm>
          <a:prstGeom prst="straightConnector1">
            <a:avLst/>
          </a:prstGeom>
          <a:ln>
            <a:solidFill>
              <a:srgbClr val="BD54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1CC8640-D663-6634-BAD1-17A3F171E25F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5142593" y="3130583"/>
            <a:ext cx="1065707" cy="1780808"/>
          </a:xfrm>
          <a:prstGeom prst="straightConnector1">
            <a:avLst/>
          </a:prstGeom>
          <a:ln>
            <a:solidFill>
              <a:srgbClr val="BD54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6309A47-87FA-7BBB-C942-E18FF844867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142593" y="3130583"/>
            <a:ext cx="1065707" cy="2320546"/>
          </a:xfrm>
          <a:prstGeom prst="straightConnector1">
            <a:avLst/>
          </a:prstGeom>
          <a:ln>
            <a:solidFill>
              <a:srgbClr val="BD54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4D0770A0-D38B-7389-4C64-A1D2F609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34" y="4839383"/>
            <a:ext cx="5792074" cy="139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81EE-FCDC-A4B1-7D5B-8BDFC15A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0A9B3-3777-6C04-DD4C-9412E1BC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A case study for different PEFT methods</a:t>
            </a:r>
          </a:p>
        </p:txBody>
      </p:sp>
      <p:sp>
        <p:nvSpPr>
          <p:cNvPr id="12" name="圆角矩形 49">
            <a:extLst>
              <a:ext uri="{FF2B5EF4-FFF2-40B4-BE49-F238E27FC236}">
                <a16:creationId xmlns:a16="http://schemas.microsoft.com/office/drawing/2014/main" id="{1A7E0A83-1E5C-5C18-CE9B-FBDD5522A756}"/>
              </a:ext>
            </a:extLst>
          </p:cNvPr>
          <p:cNvSpPr/>
          <p:nvPr/>
        </p:nvSpPr>
        <p:spPr>
          <a:xfrm>
            <a:off x="5328196" y="1295871"/>
            <a:ext cx="4752528" cy="1556593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(IA)</a:t>
            </a:r>
            <a:r>
              <a:rPr lang="en-US" altLang="zh-CN" baseline="30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improving the diversity of outputs, is it right?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486AC1-1211-4D6A-BC1D-6D1A894A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70" y="1295871"/>
            <a:ext cx="4202978" cy="45362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5C907B-F355-AF13-AD61-D28F320A1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156" y="3360115"/>
            <a:ext cx="5544616" cy="238468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4A29204-1FA1-E9ED-BB7E-5F96650E5244}"/>
              </a:ext>
            </a:extLst>
          </p:cNvPr>
          <p:cNvSpPr/>
          <p:nvPr/>
        </p:nvSpPr>
        <p:spPr>
          <a:xfrm>
            <a:off x="6408316" y="3580007"/>
            <a:ext cx="576064" cy="6122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45C9D79-6CAB-0BD1-9403-D5F00CBD6D19}"/>
              </a:ext>
            </a:extLst>
          </p:cNvPr>
          <p:cNvSpPr/>
          <p:nvPr/>
        </p:nvSpPr>
        <p:spPr>
          <a:xfrm>
            <a:off x="8172512" y="3544599"/>
            <a:ext cx="576064" cy="6122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E05F4D7-B245-2549-CD53-7660F47CDFCB}"/>
              </a:ext>
            </a:extLst>
          </p:cNvPr>
          <p:cNvSpPr/>
          <p:nvPr/>
        </p:nvSpPr>
        <p:spPr>
          <a:xfrm>
            <a:off x="9946133" y="3544599"/>
            <a:ext cx="576064" cy="6122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49">
            <a:extLst>
              <a:ext uri="{FF2B5EF4-FFF2-40B4-BE49-F238E27FC236}">
                <a16:creationId xmlns:a16="http://schemas.microsoft.com/office/drawing/2014/main" id="{3EC2424B-AD43-951B-6C3A-F69BC45B796B}"/>
              </a:ext>
            </a:extLst>
          </p:cNvPr>
          <p:cNvSpPr/>
          <p:nvPr/>
        </p:nvSpPr>
        <p:spPr>
          <a:xfrm>
            <a:off x="5328196" y="1311572"/>
            <a:ext cx="4752528" cy="1556593"/>
          </a:xfrm>
          <a:prstGeom prst="roundRect">
            <a:avLst>
              <a:gd name="adj" fmla="val 9361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(IA)</a:t>
            </a:r>
            <a:r>
              <a:rPr lang="en-US" altLang="zh-CN" baseline="30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improving the diversity of outputs,  it is right!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774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0B37-54C1-9E21-970C-247C0084D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1900F59-3FE6-4F5A-86ED-DCC17D21D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1" y="1819217"/>
            <a:ext cx="4896544" cy="2435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D8F305-E0CC-0DBA-F6B6-13CC8BBB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RQ3: Exploration of Hyperparameters Setting and Sizes Setting of Instruction Dataset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58C41A-1FBB-EC7F-B8EC-8C66E3B77CB8}"/>
              </a:ext>
            </a:extLst>
          </p:cNvPr>
          <p:cNvSpPr txBox="1"/>
          <p:nvPr/>
        </p:nvSpPr>
        <p:spPr>
          <a:xfrm>
            <a:off x="287635" y="1182718"/>
            <a:ext cx="512122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Impact of Hyperparameters Setting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7F796D-23A8-6DFB-E68D-9DCAD5FAC25A}"/>
              </a:ext>
            </a:extLst>
          </p:cNvPr>
          <p:cNvSpPr/>
          <p:nvPr/>
        </p:nvSpPr>
        <p:spPr>
          <a:xfrm>
            <a:off x="405735" y="3311364"/>
            <a:ext cx="4752528" cy="2887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B3DF3B-3AA7-747D-D616-859D0C62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6" y="4675482"/>
            <a:ext cx="5276471" cy="124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FABAAE4-44AF-7CD7-7AD0-3FEE025CF554}"/>
              </a:ext>
            </a:extLst>
          </p:cNvPr>
          <p:cNvSpPr txBox="1"/>
          <p:nvPr/>
        </p:nvSpPr>
        <p:spPr>
          <a:xfrm>
            <a:off x="5648470" y="1128048"/>
            <a:ext cx="512122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Impact of Instruction Dataset Size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DD6AB36-A034-0696-D3DC-60997B01E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244" y="1608991"/>
            <a:ext cx="4752093" cy="27663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2665B42-4090-BDE8-7431-FC979203D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471" y="4398162"/>
            <a:ext cx="5276471" cy="195336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8C93622-8C3A-69D2-AAA5-1B7FDD030659}"/>
              </a:ext>
            </a:extLst>
          </p:cNvPr>
          <p:cNvSpPr/>
          <p:nvPr/>
        </p:nvSpPr>
        <p:spPr>
          <a:xfrm>
            <a:off x="5832816" y="3240087"/>
            <a:ext cx="4752528" cy="2287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179783-D34C-8774-929D-7F7F49F7C7B9}"/>
              </a:ext>
            </a:extLst>
          </p:cNvPr>
          <p:cNvSpPr/>
          <p:nvPr/>
        </p:nvSpPr>
        <p:spPr>
          <a:xfrm>
            <a:off x="5832816" y="4104183"/>
            <a:ext cx="4752528" cy="2287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052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4912-7A36-D81A-7E03-56453B75D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13F91-1FBD-EC22-4F6D-90FAB223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Conclusion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-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What did the work do?</a:t>
            </a:r>
            <a:endParaRPr lang="en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6073A4-9366-6879-9873-7556E44827C6}"/>
              </a:ext>
            </a:extLst>
          </p:cNvPr>
          <p:cNvSpPr txBox="1"/>
          <p:nvPr/>
        </p:nvSpPr>
        <p:spPr>
          <a:xfrm>
            <a:off x="503660" y="1295871"/>
            <a:ext cx="320358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Give me an existing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dataset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CFB551F-7FA7-D142-CE4D-88F5299AE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5195" y="1234713"/>
            <a:ext cx="648072" cy="6480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CD85B0-1FE1-8CF0-FA61-FDB0F4B68AFE}"/>
              </a:ext>
            </a:extLst>
          </p:cNvPr>
          <p:cNvSpPr txBox="1"/>
          <p:nvPr/>
        </p:nvSpPr>
        <p:spPr>
          <a:xfrm>
            <a:off x="507442" y="2336533"/>
            <a:ext cx="360040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Extend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it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 an instruction dataset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43B1FE60-7EED-C448-9BD7-05B78B4F6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9810" y="2181667"/>
            <a:ext cx="880492" cy="8804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419AEFD-0B99-2F4B-8E34-1A6B096EC53E}"/>
              </a:ext>
            </a:extLst>
          </p:cNvPr>
          <p:cNvSpPr txBox="1"/>
          <p:nvPr/>
        </p:nvSpPr>
        <p:spPr>
          <a:xfrm>
            <a:off x="5040164" y="1623432"/>
            <a:ext cx="320358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Give me base LLMs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4C6104D6-A25E-2261-412B-A17345B292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7183" y="1556239"/>
            <a:ext cx="592460" cy="59246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6D9100B-E8C0-BFE0-C065-9DEC64CC8367}"/>
              </a:ext>
            </a:extLst>
          </p:cNvPr>
          <p:cNvSpPr txBox="1"/>
          <p:nvPr/>
        </p:nvSpPr>
        <p:spPr>
          <a:xfrm>
            <a:off x="8447853" y="1582755"/>
            <a:ext cx="2448272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Some PEFT methods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F9C39C01-8F30-DE6D-2C3C-329CA7684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99895" y="1464908"/>
            <a:ext cx="736476" cy="73647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F00A9E3-9553-AEA8-2DD7-33AE9E61009E}"/>
              </a:ext>
            </a:extLst>
          </p:cNvPr>
          <p:cNvSpPr txBox="1"/>
          <p:nvPr/>
        </p:nvSpPr>
        <p:spPr>
          <a:xfrm>
            <a:off x="5022550" y="3498221"/>
            <a:ext cx="1422545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Fine-tuning 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91012165-1A41-67B4-960D-AD22758000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6640" y="1435356"/>
            <a:ext cx="376436" cy="376436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C909DA1A-9087-8499-DC2D-D70BC7E708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17103" y="3312095"/>
            <a:ext cx="720080" cy="720080"/>
          </a:xfrm>
          <a:prstGeom prst="rect">
            <a:avLst/>
          </a:prstGeom>
        </p:spPr>
      </p:pic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6027A86-CAB0-5694-2CAA-20C85FD8AC27}"/>
              </a:ext>
            </a:extLst>
          </p:cNvPr>
          <p:cNvCxnSpPr>
            <a:stCxn id="10" idx="2"/>
            <a:endCxn id="23" idx="0"/>
          </p:cNvCxnSpPr>
          <p:nvPr/>
        </p:nvCxnSpPr>
        <p:spPr>
          <a:xfrm>
            <a:off x="2307642" y="2794607"/>
            <a:ext cx="3426181" cy="703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D117A97-42D8-4CF6-53BE-5695BA396360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5733823" y="2081506"/>
            <a:ext cx="908133" cy="141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263AC17-C13A-6B92-0812-34B6AEC3A4E6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flipH="1">
            <a:off x="5733823" y="2040829"/>
            <a:ext cx="3938166" cy="145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形 36">
            <a:extLst>
              <a:ext uri="{FF2B5EF4-FFF2-40B4-BE49-F238E27FC236}">
                <a16:creationId xmlns:a16="http://schemas.microsoft.com/office/drawing/2014/main" id="{222A6602-A926-FAF1-010D-C2D5CC5245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31852" y="4247250"/>
            <a:ext cx="812266" cy="81226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812A89B3-8C80-39BC-58D8-8D4BB277E20F}"/>
              </a:ext>
            </a:extLst>
          </p:cNvPr>
          <p:cNvSpPr txBox="1"/>
          <p:nvPr/>
        </p:nvSpPr>
        <p:spPr>
          <a:xfrm>
            <a:off x="3211994" y="4462861"/>
            <a:ext cx="6076642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Inference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 validation by execution-based </a:t>
            </a:r>
            <a:r>
              <a:rPr lang="en-US" altLang="zh-CN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mehods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449B736-C5F5-D43D-1D59-9495371C068A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>
          <a:xfrm>
            <a:off x="5733823" y="3956295"/>
            <a:ext cx="516492" cy="506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9">
            <a:extLst>
              <a:ext uri="{FF2B5EF4-FFF2-40B4-BE49-F238E27FC236}">
                <a16:creationId xmlns:a16="http://schemas.microsoft.com/office/drawing/2014/main" id="{7D8414FA-2A09-7121-4BA2-691529B35659}"/>
              </a:ext>
            </a:extLst>
          </p:cNvPr>
          <p:cNvSpPr/>
          <p:nvPr/>
        </p:nvSpPr>
        <p:spPr>
          <a:xfrm>
            <a:off x="143620" y="5211890"/>
            <a:ext cx="11161240" cy="1054461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Above all, a roadmap given to make LLM adapt to the specific</a:t>
            </a: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 </a:t>
            </a: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with</a:t>
            </a: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PEFT methods</a:t>
            </a:r>
            <a:endParaRPr lang="zh-CN" altLang="en-US" sz="2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3DDD70A-5085-9A23-BA67-8363551C49FF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>
            <a:off x="2105452" y="1753945"/>
            <a:ext cx="202190" cy="582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形 46">
            <a:extLst>
              <a:ext uri="{FF2B5EF4-FFF2-40B4-BE49-F238E27FC236}">
                <a16:creationId xmlns:a16="http://schemas.microsoft.com/office/drawing/2014/main" id="{61EEC29A-FF3E-C09E-A762-9A4AF08318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79916" y="1852760"/>
            <a:ext cx="275983" cy="27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8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7" grpId="0"/>
      <p:bldP spid="20" grpId="0"/>
      <p:bldP spid="23" grpId="0"/>
      <p:bldP spid="38" grpId="0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0" name="圆角矩形 49">
            <a:extLst>
              <a:ext uri="{FF2B5EF4-FFF2-40B4-BE49-F238E27FC236}">
                <a16:creationId xmlns:a16="http://schemas.microsoft.com/office/drawing/2014/main" id="{03747B1D-2F80-424A-8F7C-B8595CF86019}"/>
              </a:ext>
            </a:extLst>
          </p:cNvPr>
          <p:cNvSpPr/>
          <p:nvPr/>
        </p:nvSpPr>
        <p:spPr>
          <a:xfrm>
            <a:off x="315745" y="1042805"/>
            <a:ext cx="11033014" cy="829130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Automated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Program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Repair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APR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Process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87EF6F-48A0-4394-AFAF-E0371BCD2156}"/>
              </a:ext>
            </a:extLst>
          </p:cNvPr>
          <p:cNvSpPr txBox="1"/>
          <p:nvPr/>
        </p:nvSpPr>
        <p:spPr>
          <a:xfrm>
            <a:off x="71612" y="6110535"/>
            <a:ext cx="7272808" cy="307777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Survey on Automated Program Repair Techniques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1D2369-B46D-4564-9924-1649C9280372}"/>
              </a:ext>
            </a:extLst>
          </p:cNvPr>
          <p:cNvSpPr txBox="1"/>
          <p:nvPr/>
        </p:nvSpPr>
        <p:spPr>
          <a:xfrm>
            <a:off x="2159844" y="5413111"/>
            <a:ext cx="2736304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Buggy Code with Location</a:t>
            </a:r>
            <a:endParaRPr lang="zh-CN" altLang="en-US" sz="1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4DC304-BD99-279F-9B4F-14C8698E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02" y="2069320"/>
            <a:ext cx="10701083" cy="25389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FDC0BC-2A20-5B69-9155-51C13E7ED1CA}"/>
              </a:ext>
            </a:extLst>
          </p:cNvPr>
          <p:cNvSpPr/>
          <p:nvPr/>
        </p:nvSpPr>
        <p:spPr>
          <a:xfrm>
            <a:off x="4608116" y="2069320"/>
            <a:ext cx="2088232" cy="2466911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F10243BE-5857-D22A-1626-63D670CE2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1932" y="4643758"/>
            <a:ext cx="891467" cy="891467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2C0B94A6-8361-57FD-E4F7-9C8F7AA015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3270" y="4613307"/>
            <a:ext cx="921918" cy="92191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80ADAE1-DA0B-CC83-F692-01FA7293E4FD}"/>
              </a:ext>
            </a:extLst>
          </p:cNvPr>
          <p:cNvSpPr txBox="1"/>
          <p:nvPr/>
        </p:nvSpPr>
        <p:spPr>
          <a:xfrm>
            <a:off x="7531262" y="5448115"/>
            <a:ext cx="1742378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Fixed Code</a:t>
            </a:r>
            <a:endParaRPr lang="zh-CN" altLang="en-US" sz="1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873412D7-5B02-90FA-18C2-527B507B1E68}"/>
              </a:ext>
            </a:extLst>
          </p:cNvPr>
          <p:cNvSpPr/>
          <p:nvPr/>
        </p:nvSpPr>
        <p:spPr>
          <a:xfrm rot="19610939">
            <a:off x="3850781" y="4756558"/>
            <a:ext cx="799998" cy="18218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3D6606B-81C8-E240-71D3-0BE8BF731ECC}"/>
              </a:ext>
            </a:extLst>
          </p:cNvPr>
          <p:cNvSpPr txBox="1"/>
          <p:nvPr/>
        </p:nvSpPr>
        <p:spPr>
          <a:xfrm>
            <a:off x="4250780" y="4697509"/>
            <a:ext cx="762032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563C695C-9696-3A4C-F608-89CE9225CFC8}"/>
              </a:ext>
            </a:extLst>
          </p:cNvPr>
          <p:cNvSpPr/>
          <p:nvPr/>
        </p:nvSpPr>
        <p:spPr>
          <a:xfrm rot="2075218">
            <a:off x="6721267" y="4714530"/>
            <a:ext cx="799998" cy="18218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DA73E4-4F52-DB51-24F4-E5BB2F45D1DF}"/>
              </a:ext>
            </a:extLst>
          </p:cNvPr>
          <p:cNvSpPr txBox="1"/>
          <p:nvPr/>
        </p:nvSpPr>
        <p:spPr>
          <a:xfrm>
            <a:off x="6362925" y="4697508"/>
            <a:ext cx="863020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26" name="圆角矩形 49">
            <a:extLst>
              <a:ext uri="{FF2B5EF4-FFF2-40B4-BE49-F238E27FC236}">
                <a16:creationId xmlns:a16="http://schemas.microsoft.com/office/drawing/2014/main" id="{EAEF5D1C-7F73-7791-245C-8A9F28D292C5}"/>
              </a:ext>
            </a:extLst>
          </p:cNvPr>
          <p:cNvSpPr/>
          <p:nvPr/>
        </p:nvSpPr>
        <p:spPr>
          <a:xfrm>
            <a:off x="315745" y="3427762"/>
            <a:ext cx="11033014" cy="829130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Patch generation is a Seq-&gt;Seq task, which is compatible with LLM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103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 animBg="1"/>
      <p:bldP spid="21" grpId="0"/>
      <p:bldP spid="22" grpId="0" animBg="1"/>
      <p:bldP spid="23" grpId="0"/>
      <p:bldP spid="24" grpId="0" animBg="1"/>
      <p:bldP spid="25" grpId="0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5">
            <a:extLst>
              <a:ext uri="{FF2B5EF4-FFF2-40B4-BE49-F238E27FC236}">
                <a16:creationId xmlns:a16="http://schemas.microsoft.com/office/drawing/2014/main" id="{3B54CF79-41CF-0248-489D-9F2CB646B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245" y="1812987"/>
            <a:ext cx="8279999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5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Thanks!</a:t>
            </a:r>
          </a:p>
          <a:p>
            <a:pPr algn="ctr" eaLnBrk="1" hangingPunct="1"/>
            <a:r>
              <a:rPr kumimoji="1" lang="en-US" altLang="zh-CN" sz="5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 any questions?</a:t>
            </a:r>
          </a:p>
        </p:txBody>
      </p:sp>
      <p:cxnSp>
        <p:nvCxnSpPr>
          <p:cNvPr id="7" name="直线连接符 20">
            <a:extLst>
              <a:ext uri="{FF2B5EF4-FFF2-40B4-BE49-F238E27FC236}">
                <a16:creationId xmlns:a16="http://schemas.microsoft.com/office/drawing/2014/main" id="{B57C5826-F7BE-838F-F564-4B5B71E9D684}"/>
              </a:ext>
            </a:extLst>
          </p:cNvPr>
          <p:cNvCxnSpPr>
            <a:cxnSpLocks/>
          </p:cNvCxnSpPr>
          <p:nvPr/>
        </p:nvCxnSpPr>
        <p:spPr>
          <a:xfrm>
            <a:off x="1620244" y="3960167"/>
            <a:ext cx="828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19">
            <a:extLst>
              <a:ext uri="{FF2B5EF4-FFF2-40B4-BE49-F238E27FC236}">
                <a16:creationId xmlns:a16="http://schemas.microsoft.com/office/drawing/2014/main" id="{C287E156-B1D9-7AC5-5F58-604F668E4AA7}"/>
              </a:ext>
            </a:extLst>
          </p:cNvPr>
          <p:cNvCxnSpPr>
            <a:cxnSpLocks/>
          </p:cNvCxnSpPr>
          <p:nvPr/>
        </p:nvCxnSpPr>
        <p:spPr>
          <a:xfrm>
            <a:off x="1620244" y="1378892"/>
            <a:ext cx="8280000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27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98E85-C011-45A5-B908-B92EB799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HOW to</a:t>
            </a:r>
            <a:r>
              <a:rPr lang="zh-CN" altLang="en-US" dirty="0"/>
              <a:t> </a:t>
            </a:r>
            <a:r>
              <a:rPr lang="en-US" altLang="zh-CN" dirty="0"/>
              <a:t>adapt LLM to APR: challenges</a:t>
            </a:r>
            <a:endParaRPr lang="zh-CN" altLang="en-US" dirty="0"/>
          </a:p>
        </p:txBody>
      </p:sp>
      <p:sp>
        <p:nvSpPr>
          <p:cNvPr id="51" name="圆角矩形 49">
            <a:extLst>
              <a:ext uri="{FF2B5EF4-FFF2-40B4-BE49-F238E27FC236}">
                <a16:creationId xmlns:a16="http://schemas.microsoft.com/office/drawing/2014/main" id="{483BF771-FFC7-974C-3F3F-55219517309A}"/>
              </a:ext>
            </a:extLst>
          </p:cNvPr>
          <p:cNvSpPr/>
          <p:nvPr/>
        </p:nvSpPr>
        <p:spPr>
          <a:xfrm>
            <a:off x="334285" y="2883679"/>
            <a:ext cx="5400599" cy="1189170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Fine-tuning METHODS</a:t>
            </a:r>
            <a:r>
              <a: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Full-Model Fine-Tuning (FMFT) can activate LLM potential of</a:t>
            </a: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APR</a:t>
            </a: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training</a:t>
            </a: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with</a:t>
            </a: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APR</a:t>
            </a: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</a:t>
            </a:r>
            <a:endParaRPr lang="zh-CN" alt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0" name="圆角矩形 49">
            <a:extLst>
              <a:ext uri="{FF2B5EF4-FFF2-40B4-BE49-F238E27FC236}">
                <a16:creationId xmlns:a16="http://schemas.microsoft.com/office/drawing/2014/main" id="{ECEC67F6-72E3-EC4D-7240-593835FB76CE}"/>
              </a:ext>
            </a:extLst>
          </p:cNvPr>
          <p:cNvSpPr/>
          <p:nvPr/>
        </p:nvSpPr>
        <p:spPr>
          <a:xfrm>
            <a:off x="6093409" y="2883679"/>
            <a:ext cx="5219778" cy="1189170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BD5452"/>
              </a:gs>
              <a:gs pos="100000">
                <a:srgbClr val="C00000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 FMFT demands significant computing resources which may be not practical for all users </a:t>
            </a:r>
            <a:endParaRPr lang="zh-CN" alt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1" name="圆角矩形 49">
            <a:extLst>
              <a:ext uri="{FF2B5EF4-FFF2-40B4-BE49-F238E27FC236}">
                <a16:creationId xmlns:a16="http://schemas.microsoft.com/office/drawing/2014/main" id="{5978F848-2FBC-14E4-DA1B-22D0CCCC5ADC}"/>
              </a:ext>
            </a:extLst>
          </p:cNvPr>
          <p:cNvSpPr/>
          <p:nvPr/>
        </p:nvSpPr>
        <p:spPr>
          <a:xfrm>
            <a:off x="313389" y="1219248"/>
            <a:ext cx="5400599" cy="1277084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8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</a:t>
            </a: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8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Instru</a:t>
            </a:r>
            <a:r>
              <a:rPr lang="en-US" altLang="zh-CN" sz="18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ction</a:t>
            </a:r>
            <a:r>
              <a: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-tuning enables LLMs to align the training objectives with downstream tasks </a:t>
            </a:r>
            <a:endParaRPr lang="zh-CN" alt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2" name="圆角矩形 49">
            <a:extLst>
              <a:ext uri="{FF2B5EF4-FFF2-40B4-BE49-F238E27FC236}">
                <a16:creationId xmlns:a16="http://schemas.microsoft.com/office/drawing/2014/main" id="{3FF38AD6-558E-092E-37B3-F7CDA803E540}"/>
              </a:ext>
            </a:extLst>
          </p:cNvPr>
          <p:cNvSpPr/>
          <p:nvPr/>
        </p:nvSpPr>
        <p:spPr>
          <a:xfrm>
            <a:off x="325954" y="4392215"/>
            <a:ext cx="5400599" cy="1728192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8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</a:t>
            </a:r>
            <a:r>
              <a:rPr lang="zh-CN" altLang="en-US" sz="18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Several SE tasks that employ PEFT, such as code completion, docstring generation, and code clone detection</a:t>
            </a: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evaluated</a:t>
            </a: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by</a:t>
            </a: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NLP</a:t>
            </a: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metric</a:t>
            </a:r>
            <a:endParaRPr lang="zh-CN" alt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3" name="圆角矩形 49">
            <a:extLst>
              <a:ext uri="{FF2B5EF4-FFF2-40B4-BE49-F238E27FC236}">
                <a16:creationId xmlns:a16="http://schemas.microsoft.com/office/drawing/2014/main" id="{13C57903-F229-3CCF-ABEE-555D6D9A62D3}"/>
              </a:ext>
            </a:extLst>
          </p:cNvPr>
          <p:cNvSpPr/>
          <p:nvPr/>
        </p:nvSpPr>
        <p:spPr>
          <a:xfrm>
            <a:off x="6072516" y="1219248"/>
            <a:ext cx="5219778" cy="1277084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BD5452"/>
              </a:gs>
              <a:gs pos="100000">
                <a:srgbClr val="C00000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 t</a:t>
            </a: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here is a lack of APR-specific instruction datasets for APR tasks. </a:t>
            </a:r>
            <a:endParaRPr lang="zh-CN" alt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4" name="圆角矩形 49">
            <a:extLst>
              <a:ext uri="{FF2B5EF4-FFF2-40B4-BE49-F238E27FC236}">
                <a16:creationId xmlns:a16="http://schemas.microsoft.com/office/drawing/2014/main" id="{AAD715B1-2F1F-5ED4-CE48-716BD938A45E}"/>
              </a:ext>
            </a:extLst>
          </p:cNvPr>
          <p:cNvSpPr/>
          <p:nvPr/>
        </p:nvSpPr>
        <p:spPr>
          <a:xfrm>
            <a:off x="6085082" y="4392215"/>
            <a:ext cx="5219778" cy="1728192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BD5452"/>
              </a:gs>
              <a:gs pos="100000">
                <a:srgbClr val="C00000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 BLUE metrics do not reliably measure the functional correctness of the generated code, which APR requires generated patches that can be merged into the original code and executed correctly. </a:t>
            </a:r>
            <a:endParaRPr lang="zh-CN" alt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3" name="圆角矩形 49">
            <a:extLst>
              <a:ext uri="{FF2B5EF4-FFF2-40B4-BE49-F238E27FC236}">
                <a16:creationId xmlns:a16="http://schemas.microsoft.com/office/drawing/2014/main" id="{33907F7D-8C7E-406F-227D-491552D276F2}"/>
              </a:ext>
            </a:extLst>
          </p:cNvPr>
          <p:cNvSpPr/>
          <p:nvPr/>
        </p:nvSpPr>
        <p:spPr>
          <a:xfrm>
            <a:off x="6987807" y="3658823"/>
            <a:ext cx="3430982" cy="629012"/>
          </a:xfrm>
          <a:prstGeom prst="roundRect">
            <a:avLst>
              <a:gd name="adj" fmla="val 9361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Parameter-Efficient Fine-Tuning</a:t>
            </a:r>
            <a:endParaRPr lang="zh-CN" alt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4" name="圆角矩形 49">
            <a:extLst>
              <a:ext uri="{FF2B5EF4-FFF2-40B4-BE49-F238E27FC236}">
                <a16:creationId xmlns:a16="http://schemas.microsoft.com/office/drawing/2014/main" id="{2A121FD0-D454-A2CB-CAA9-2913D68468DE}"/>
              </a:ext>
            </a:extLst>
          </p:cNvPr>
          <p:cNvSpPr/>
          <p:nvPr/>
        </p:nvSpPr>
        <p:spPr>
          <a:xfrm>
            <a:off x="6966914" y="2181826"/>
            <a:ext cx="3533292" cy="629012"/>
          </a:xfrm>
          <a:prstGeom prst="roundRect">
            <a:avLst>
              <a:gd name="adj" fmla="val 9361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Construct APR-INSTRUCTION</a:t>
            </a:r>
            <a:endParaRPr lang="zh-CN" alt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5" name="圆角矩形 49">
            <a:extLst>
              <a:ext uri="{FF2B5EF4-FFF2-40B4-BE49-F238E27FC236}">
                <a16:creationId xmlns:a16="http://schemas.microsoft.com/office/drawing/2014/main" id="{02452230-3F85-F612-5BD1-1D19AA430BAF}"/>
              </a:ext>
            </a:extLst>
          </p:cNvPr>
          <p:cNvSpPr/>
          <p:nvPr/>
        </p:nvSpPr>
        <p:spPr>
          <a:xfrm>
            <a:off x="6928325" y="5544343"/>
            <a:ext cx="3533292" cy="845036"/>
          </a:xfrm>
          <a:prstGeom prst="roundRect">
            <a:avLst>
              <a:gd name="adj" fmla="val 9361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Execution-based evaluation for APR by test cases</a:t>
            </a:r>
            <a:endParaRPr lang="zh-CN" alt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31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B01DA-1CA7-4AF0-900B-1682427B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354358-C9E8-AD01-F026-CEBB251A0311}"/>
              </a:ext>
            </a:extLst>
          </p:cNvPr>
          <p:cNvSpPr txBox="1"/>
          <p:nvPr/>
        </p:nvSpPr>
        <p:spPr>
          <a:xfrm>
            <a:off x="215628" y="863823"/>
            <a:ext cx="11089232" cy="5588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work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constructs APR-Instruction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by enhancing the existing APR training dataset by adding extra descriptions, which indeed improves fixing capabilities of LLMs on APR.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work shows CodeLlama-7B with all PEFT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methods fixes 7.2%-31.3% more bugs than no fine-tuning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and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reduce around around 45.6%-50.0% peak GPU memory usage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compared to FMFT, showing the effectiveness and efficiency of PEFT on APR.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work shows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DeepSeek-Coder-Base-6.7B with (𝐼𝐴)</a:t>
            </a:r>
            <a:r>
              <a:rPr lang="en-US" altLang="zh-CN" sz="1600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achieves the best fixing capability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fixing 58% more bugs than the SOTA technique.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work investigates multiple factors that potentially influence the fixing capability of PEFT methods, including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scales of LLMs, type of pre-training data, and base models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work demonstrates that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(𝐼𝐴)</a:t>
            </a:r>
            <a:r>
              <a:rPr lang="en-US" altLang="zh-CN" sz="1600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achieve the best fixing capability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benifiting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from its superior creativity improvement through SFT compared to the other three PEFT methods, possibly.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work further explores the impact of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hyperparameters of PEFT and the size of instruction dataset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 improve the efficiency of PEFT.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work, including APR-Instruction, code, and weights, has been publicly released on [1] to allow researchers to further extend it to other software engineering tasks.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49">
            <a:extLst>
              <a:ext uri="{FF2B5EF4-FFF2-40B4-BE49-F238E27FC236}">
                <a16:creationId xmlns:a16="http://schemas.microsoft.com/office/drawing/2014/main" id="{442E9966-8A2D-E573-5944-EA15BF7B5FB1}"/>
              </a:ext>
            </a:extLst>
          </p:cNvPr>
          <p:cNvSpPr/>
          <p:nvPr/>
        </p:nvSpPr>
        <p:spPr>
          <a:xfrm>
            <a:off x="127830" y="826781"/>
            <a:ext cx="11033014" cy="829130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Construct 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APR-specific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instruction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dataset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APR-INSTRUCTION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圆角矩形 49">
            <a:extLst>
              <a:ext uri="{FF2B5EF4-FFF2-40B4-BE49-F238E27FC236}">
                <a16:creationId xmlns:a16="http://schemas.microsoft.com/office/drawing/2014/main" id="{F8800D70-8276-EC58-84E2-1368F5F91C28}"/>
              </a:ext>
            </a:extLst>
          </p:cNvPr>
          <p:cNvSpPr/>
          <p:nvPr/>
        </p:nvSpPr>
        <p:spPr>
          <a:xfrm>
            <a:off x="127830" y="1692952"/>
            <a:ext cx="11033014" cy="3923400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Fine-tuned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base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models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CodeLLaMA-7B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CodeLLaMA-13B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DeepSeek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-Coder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Base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6.7B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LLaMA-2-7B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with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PEFT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methods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LoRA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p-tuning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prefix-tuning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(IA)</a:t>
            </a:r>
            <a:r>
              <a:rPr lang="en-US" altLang="zh-CN" baseline="30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analyze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fixing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capacities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show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effectiveness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efficiency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PEFT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methods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圆角矩形 49">
            <a:extLst>
              <a:ext uri="{FF2B5EF4-FFF2-40B4-BE49-F238E27FC236}">
                <a16:creationId xmlns:a16="http://schemas.microsoft.com/office/drawing/2014/main" id="{907144EC-FF25-18DB-C6AA-34E56A9319B0}"/>
              </a:ext>
            </a:extLst>
          </p:cNvPr>
          <p:cNvSpPr/>
          <p:nvPr/>
        </p:nvSpPr>
        <p:spPr>
          <a:xfrm>
            <a:off x="127830" y="5638264"/>
            <a:ext cx="11033014" cy="829130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Instruction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dataset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Code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so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is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open-sourced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03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1DB86-2B5E-C0CE-061F-9438B53C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795B6-B494-3994-D9CA-5461E8F5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EXPERIMENT DESIGN: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2264EF-216B-2CDA-9348-CD7415B5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69" y="1040596"/>
            <a:ext cx="11238349" cy="44317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8DCD6B-C0FA-200C-416A-AF9CFD20FE9E}"/>
              </a:ext>
            </a:extLst>
          </p:cNvPr>
          <p:cNvSpPr txBox="1"/>
          <p:nvPr/>
        </p:nvSpPr>
        <p:spPr>
          <a:xfrm>
            <a:off x="215628" y="5577100"/>
            <a:ext cx="11089232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 overview of APR-Instruction constructed, supervised fine-tuning on four LLMs with four PEFT Methods, and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Evaluation on three benchmarks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10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1DB86-2B5E-C0CE-061F-9438B53C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795B6-B494-3994-D9CA-5461E8F5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EXPERIMENT DESIGN : </a:t>
            </a:r>
            <a:r>
              <a:rPr lang="en-US" altLang="zh-CN" dirty="0"/>
              <a:t>PEFT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C00000"/>
                </a:solidFill>
              </a:rPr>
              <a:t>Fine-tuning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Methods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AD9C67-EFFF-4A71-8A31-37761499C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68" y="1943943"/>
            <a:ext cx="3355955" cy="44192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D06AB4-AFFA-CFE5-32D9-60ECF0A56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100" y="3816151"/>
            <a:ext cx="5890357" cy="2547020"/>
          </a:xfrm>
          <a:prstGeom prst="rect">
            <a:avLst/>
          </a:prstGeom>
        </p:spPr>
      </p:pic>
      <p:sp>
        <p:nvSpPr>
          <p:cNvPr id="3" name="圆角矩形 49">
            <a:extLst>
              <a:ext uri="{FF2B5EF4-FFF2-40B4-BE49-F238E27FC236}">
                <a16:creationId xmlns:a16="http://schemas.microsoft.com/office/drawing/2014/main" id="{FF634685-2917-CE2A-8EFF-7DF2813A3125}"/>
              </a:ext>
            </a:extLst>
          </p:cNvPr>
          <p:cNvSpPr/>
          <p:nvPr/>
        </p:nvSpPr>
        <p:spPr>
          <a:xfrm>
            <a:off x="431652" y="791815"/>
            <a:ext cx="10729192" cy="1118475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Main</a:t>
            </a: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idea</a:t>
            </a: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</a:t>
            </a: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PEFT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froze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parameters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base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keep the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core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capacity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generation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LLM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fine-tuning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small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number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parameters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adapt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downstream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endParaRPr lang="zh-CN" altLang="en-US" sz="2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8DCD6B-C0FA-200C-416A-AF9CFD20FE9E}"/>
              </a:ext>
            </a:extLst>
          </p:cNvPr>
          <p:cNvSpPr txBox="1"/>
          <p:nvPr/>
        </p:nvSpPr>
        <p:spPr>
          <a:xfrm>
            <a:off x="4176067" y="1943943"/>
            <a:ext cx="6984777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Use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different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PEFT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LoRA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&amp;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p-tuning v2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Prefix-tuning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&amp;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(IA)</a:t>
            </a:r>
            <a:r>
              <a:rPr lang="en-US" altLang="zh-CN" sz="1600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Ensure the </a:t>
            </a:r>
            <a:r>
              <a:rPr lang="en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fairness</a:t>
            </a:r>
            <a:r>
              <a:rPr lang="en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in the comparison of different PEFT methods: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maintain </a:t>
            </a:r>
            <a:r>
              <a:rPr lang="en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consistent magnitudes </a:t>
            </a:r>
            <a:r>
              <a:rPr lang="en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trainable parameters among different PEFT methods by adjusting hyperparameters of different PEFT methods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13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EDFF4-D7E1-1076-7AED-56C312E6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EF397-D520-AAC7-F7A6-1329A7C8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EXPERIMENT DESIGN :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Benchmarks and Evaluation Metric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A9BC06-0200-F502-D67C-B13BA6D575C3}"/>
              </a:ext>
            </a:extLst>
          </p:cNvPr>
          <p:cNvSpPr txBox="1"/>
          <p:nvPr/>
        </p:nvSpPr>
        <p:spPr>
          <a:xfrm>
            <a:off x="503660" y="935831"/>
            <a:ext cx="9937104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Use 3 existing benchmarks: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Defects4J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&amp; </a:t>
            </a: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QuixBugs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HumanEval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-Java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Single-hunk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bugs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are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selected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C21BC0-0F32-0AC0-02CB-333AA9638C87}"/>
              </a:ext>
            </a:extLst>
          </p:cNvPr>
          <p:cNvSpPr txBox="1"/>
          <p:nvPr/>
        </p:nvSpPr>
        <p:spPr>
          <a:xfrm>
            <a:off x="503660" y="2233954"/>
            <a:ext cx="9937104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Patch generation and validation: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LLMs generate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candidate patches for each example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Test cases are used to check the correctness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patches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sample of the plausible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patches have been checked manually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5946BF-25B7-5EA8-5041-0EF59EED9520}"/>
              </a:ext>
            </a:extLst>
          </p:cNvPr>
          <p:cNvSpPr txBox="1"/>
          <p:nvPr/>
        </p:nvSpPr>
        <p:spPr>
          <a:xfrm>
            <a:off x="503660" y="3901409"/>
            <a:ext cx="9937104" cy="116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Evaluation Metric: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pass@k</a:t>
            </a:r>
            <a:endParaRPr lang="en-US" altLang="zh-CN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 the subsequent experiments, we report the 𝑝𝑎𝑠𝑠@10 metric for each benchmark.</a:t>
            </a:r>
          </a:p>
        </p:txBody>
      </p:sp>
    </p:spTree>
    <p:extLst>
      <p:ext uri="{BB962C8B-B14F-4D97-AF65-F5344CB8AC3E}">
        <p14:creationId xmlns:p14="http://schemas.microsoft.com/office/powerpoint/2010/main" val="353028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1DB86-2B5E-C0CE-061F-9438B53C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795B6-B494-3994-D9CA-5461E8F5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EXPERIMENT DESIGN :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/>
              <a:t>APR-Instruction Construction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2264EF-216B-2CDA-9348-CD7415B5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371"/>
          <a:stretch/>
        </p:blipFill>
        <p:spPr>
          <a:xfrm>
            <a:off x="141069" y="1040596"/>
            <a:ext cx="11238349" cy="27755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8DCD6B-C0FA-200C-416A-AF9CFD20FE9E}"/>
              </a:ext>
            </a:extLst>
          </p:cNvPr>
          <p:cNvSpPr txBox="1"/>
          <p:nvPr/>
        </p:nvSpPr>
        <p:spPr>
          <a:xfrm>
            <a:off x="2159844" y="2520007"/>
            <a:ext cx="64807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[1]</a:t>
            </a:r>
            <a:endParaRPr lang="zh-CN" altLang="en-US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82" name="文本框 1281">
            <a:extLst>
              <a:ext uri="{FF2B5EF4-FFF2-40B4-BE49-F238E27FC236}">
                <a16:creationId xmlns:a16="http://schemas.microsoft.com/office/drawing/2014/main" id="{EF30C02E-C9C7-E5F5-9F28-CA4E657237C7}"/>
              </a:ext>
            </a:extLst>
          </p:cNvPr>
          <p:cNvSpPr txBox="1"/>
          <p:nvPr/>
        </p:nvSpPr>
        <p:spPr>
          <a:xfrm>
            <a:off x="0" y="6110535"/>
            <a:ext cx="7272808" cy="307777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lang="en-US" altLang="zh-CN" sz="1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Syntax-Guided Edit Decoder for Neural Program Repair  ECSE/FSE 2021</a:t>
            </a:r>
            <a:endParaRPr lang="en-US" altLang="zh-CN" sz="1400" i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1E3290-CCD7-FF10-BFB2-3CAFDFFE1583}"/>
              </a:ext>
            </a:extLst>
          </p:cNvPr>
          <p:cNvSpPr txBox="1"/>
          <p:nvPr/>
        </p:nvSpPr>
        <p:spPr>
          <a:xfrm>
            <a:off x="215627" y="3816151"/>
            <a:ext cx="11089232" cy="23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Evaluation of overlap between APR-Instruction and benchmarks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(no overlapping between the instruction dataset APR-Instruction and three benchmarks):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collection of APR-Instruction has excluded these benchmarks.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Prior work uses this existing APR dataset for training and also conducts evaluation on Defects4J, </a:t>
            </a:r>
            <a:r>
              <a:rPr lang="en-US" altLang="zh-CN" sz="14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QuixBugs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and </a:t>
            </a:r>
            <a:r>
              <a:rPr lang="en-US" altLang="zh-CN" sz="14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Humaneval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-Java. </a:t>
            </a:r>
          </a:p>
          <a:p>
            <a:pPr>
              <a:lnSpc>
                <a:spcPct val="150000"/>
              </a:lnSpc>
            </a:pPr>
            <a:r>
              <a:rPr lang="en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Evaluation of APR-Instruction validity</a:t>
            </a:r>
            <a:r>
              <a:rPr lang="e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Initially produce nearly 100 samples and conduct a manual inspection, finding no anomalies.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Even if there is some inaccurate data, prior studies suggest that not removing noisy data can actually improve performance. </a:t>
            </a:r>
            <a:endParaRPr lang="zh-CN" altLang="en-US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655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1DB86-2B5E-C0CE-061F-9438B53C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795B6-B494-3994-D9CA-5461E8F5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44" y="104619"/>
            <a:ext cx="10945216" cy="831212"/>
          </a:xfrm>
        </p:spPr>
        <p:txBody>
          <a:bodyPr>
            <a:normAutofit fontScale="90000"/>
          </a:bodyPr>
          <a:lstStyle/>
          <a:p>
            <a:pPr algn="l"/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EXPERIMENT DESIGN: </a:t>
            </a:r>
            <a:r>
              <a:rPr lang="en-US" altLang="zh-CN" dirty="0"/>
              <a:t>Impact of APR-INSTRUCTION(</a:t>
            </a:r>
            <a:r>
              <a:rPr lang="en-US" altLang="zh-CN" dirty="0">
                <a:solidFill>
                  <a:srgbClr val="C00000"/>
                </a:solidFill>
              </a:rPr>
              <a:t>task-specific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dataset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really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works</a:t>
            </a:r>
            <a:r>
              <a:rPr lang="zh-CN" altLang="en-US" dirty="0">
                <a:solidFill>
                  <a:srgbClr val="C00000"/>
                </a:solidFill>
              </a:rPr>
              <a:t>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8DCD6B-C0FA-200C-416A-AF9CFD20FE9E}"/>
              </a:ext>
            </a:extLst>
          </p:cNvPr>
          <p:cNvSpPr txBox="1"/>
          <p:nvPr/>
        </p:nvSpPr>
        <p:spPr>
          <a:xfrm>
            <a:off x="8712572" y="2255897"/>
            <a:ext cx="2448272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eliminate the influence of the base model on fixing capabilities</a:t>
            </a:r>
            <a:endParaRPr lang="zh-CN" altLang="en-US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84" name="图片 1283">
            <a:extLst>
              <a:ext uri="{FF2B5EF4-FFF2-40B4-BE49-F238E27FC236}">
                <a16:creationId xmlns:a16="http://schemas.microsoft.com/office/drawing/2014/main" id="{0C6F80A0-0FD1-2694-1F7A-3CD4370C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60" y="1151855"/>
            <a:ext cx="7204735" cy="26642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714261-0BB4-C364-FE08-62D57BA554F7}"/>
              </a:ext>
            </a:extLst>
          </p:cNvPr>
          <p:cNvSpPr/>
          <p:nvPr/>
        </p:nvSpPr>
        <p:spPr>
          <a:xfrm>
            <a:off x="503660" y="1871935"/>
            <a:ext cx="7204735" cy="1224136"/>
          </a:xfrm>
          <a:prstGeom prst="rect">
            <a:avLst/>
          </a:prstGeom>
          <a:noFill/>
          <a:ln w="19050">
            <a:solidFill>
              <a:srgbClr val="BD54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1FD76B5-02AF-9E6D-C736-A0D2BDDD48F1}"/>
              </a:ext>
            </a:extLst>
          </p:cNvPr>
          <p:cNvCxnSpPr>
            <a:stCxn id="3" idx="3"/>
          </p:cNvCxnSpPr>
          <p:nvPr/>
        </p:nvCxnSpPr>
        <p:spPr>
          <a:xfrm>
            <a:off x="7708395" y="2484003"/>
            <a:ext cx="1148193" cy="0"/>
          </a:xfrm>
          <a:prstGeom prst="straightConnector1">
            <a:avLst/>
          </a:prstGeom>
          <a:ln>
            <a:solidFill>
              <a:srgbClr val="BD54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FD3440B-179F-4AA5-0C80-637B49FB3B18}"/>
              </a:ext>
            </a:extLst>
          </p:cNvPr>
          <p:cNvSpPr/>
          <p:nvPr/>
        </p:nvSpPr>
        <p:spPr>
          <a:xfrm>
            <a:off x="503660" y="2487124"/>
            <a:ext cx="7204735" cy="1224136"/>
          </a:xfrm>
          <a:prstGeom prst="rect">
            <a:avLst/>
          </a:prstGeom>
          <a:noFill/>
          <a:ln w="19050">
            <a:solidFill>
              <a:srgbClr val="BD54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B64826B-C5F8-123C-0E75-C89B1E1790F8}"/>
              </a:ext>
            </a:extLst>
          </p:cNvPr>
          <p:cNvCxnSpPr/>
          <p:nvPr/>
        </p:nvCxnSpPr>
        <p:spPr>
          <a:xfrm>
            <a:off x="7708394" y="3240087"/>
            <a:ext cx="1148193" cy="0"/>
          </a:xfrm>
          <a:prstGeom prst="straightConnector1">
            <a:avLst/>
          </a:prstGeom>
          <a:ln>
            <a:solidFill>
              <a:srgbClr val="BD54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13CD111-7C20-B6EC-0B95-D4DCA2328691}"/>
              </a:ext>
            </a:extLst>
          </p:cNvPr>
          <p:cNvSpPr txBox="1"/>
          <p:nvPr/>
        </p:nvSpPr>
        <p:spPr>
          <a:xfrm>
            <a:off x="8712572" y="2970075"/>
            <a:ext cx="2448272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exclude the impact of the PEFT method on fixing capabilities</a:t>
            </a:r>
            <a:endParaRPr lang="zh-CN" altLang="en-US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E12906-EF40-E301-D247-97B82D380E6B}"/>
              </a:ext>
            </a:extLst>
          </p:cNvPr>
          <p:cNvSpPr txBox="1"/>
          <p:nvPr/>
        </p:nvSpPr>
        <p:spPr>
          <a:xfrm>
            <a:off x="503660" y="3850333"/>
            <a:ext cx="11089232" cy="10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Compared with two other general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Code Instruction Dataset: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Code Alpaca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OSS-Instruction</a:t>
            </a:r>
          </a:p>
        </p:txBody>
      </p:sp>
      <p:sp>
        <p:nvSpPr>
          <p:cNvPr id="14" name="圆角矩形 49">
            <a:extLst>
              <a:ext uri="{FF2B5EF4-FFF2-40B4-BE49-F238E27FC236}">
                <a16:creationId xmlns:a16="http://schemas.microsoft.com/office/drawing/2014/main" id="{2D8074A0-9494-7D15-B277-09E7843BCFDB}"/>
              </a:ext>
            </a:extLst>
          </p:cNvPr>
          <p:cNvSpPr/>
          <p:nvPr/>
        </p:nvSpPr>
        <p:spPr>
          <a:xfrm>
            <a:off x="359644" y="5105330"/>
            <a:ext cx="11033014" cy="1270226"/>
          </a:xfrm>
          <a:prstGeom prst="roundRect">
            <a:avLst>
              <a:gd name="adj" fmla="val 9361"/>
            </a:avLst>
          </a:prstGeom>
          <a:gradFill>
            <a:gsLst>
              <a:gs pos="0">
                <a:srgbClr val="729ED2"/>
              </a:gs>
              <a:gs pos="89000">
                <a:srgbClr val="0161AF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 conclusion, APR-Instruction significantly enhances fixing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capabilities through fine-tuning. 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569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animBg="1"/>
      <p:bldP spid="3" grpId="1" animBg="1"/>
      <p:bldP spid="10" grpId="0" animBg="1"/>
      <p:bldP spid="10" grpId="1" animBg="1"/>
      <p:bldP spid="12" grpId="0"/>
      <p:bldP spid="12" grpId="1"/>
    </p:bld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24221</TotalTime>
  <Words>2447</Words>
  <Application>Microsoft Macintosh PowerPoint</Application>
  <PresentationFormat>自定义</PresentationFormat>
  <Paragraphs>223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KaiTi</vt:lpstr>
      <vt:lpstr>微软雅黑</vt:lpstr>
      <vt:lpstr>微软雅黑</vt:lpstr>
      <vt:lpstr>Arial</vt:lpstr>
      <vt:lpstr>Calibri</vt:lpstr>
      <vt:lpstr>Helvetica</vt:lpstr>
      <vt:lpstr>Montserrat</vt:lpstr>
      <vt:lpstr>Times New Roman</vt:lpstr>
      <vt:lpstr>webwppDefTheme</vt:lpstr>
      <vt:lpstr>1_Office 主题</vt:lpstr>
      <vt:lpstr>ASE 2024</vt:lpstr>
      <vt:lpstr>Background</vt:lpstr>
      <vt:lpstr>HOW to adapt LLM to APR: challenges</vt:lpstr>
      <vt:lpstr>Contribution</vt:lpstr>
      <vt:lpstr>EXPERIMENT DESIGN:Overview</vt:lpstr>
      <vt:lpstr>EXPERIMENT DESIGN : PEFT（Fine-tuning Methods）</vt:lpstr>
      <vt:lpstr>EXPERIMENT DESIGN : Benchmarks and Evaluation Metric</vt:lpstr>
      <vt:lpstr>EXPERIMENT DESIGN : APR-Instruction Construction</vt:lpstr>
      <vt:lpstr>EXPERIMENT DESIGN: Impact of APR-INSTRUCTION(task-specific dataset really works？)</vt:lpstr>
      <vt:lpstr>EXPERIMENT RESULTS: Research Questions</vt:lpstr>
      <vt:lpstr>RQ1: Fixing Capabilities and Computing Resource Consumption of PEFT（compared with SOTA and baseline）</vt:lpstr>
      <vt:lpstr>RQ1: Fixing Capabilities and Computing Resource Consumption of PEFT（compared with Full-Model Fine-Tuning）</vt:lpstr>
      <vt:lpstr>RQ2: Fix Capabilities in Different PEFT Methods Based on Different LLMs(More parameters better?)</vt:lpstr>
      <vt:lpstr>RQ2: Fix Capabilities in Different PEFT Methods Based on Different LLMs (Code-specific or text-specific?)</vt:lpstr>
      <vt:lpstr>RQ2: Fix Capabilities in Different PEFT Methods Based on Different LLMs (Different pretraining with same scale of parameters?)</vt:lpstr>
      <vt:lpstr>RQ2: Fix Capabilities in Different PEFT Methods Based on Different LLMs (Impact of different PEFT Methods?)</vt:lpstr>
      <vt:lpstr>A case study for different PEFT methods</vt:lpstr>
      <vt:lpstr>RQ3: Exploration of Hyperparameters Setting and Sizes Setting of Instruction Dataset </vt:lpstr>
      <vt:lpstr>Conclusion-What did the work do?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RBC智能测新 项目 中期总结</dc:title>
  <dc:creator>Administrator</dc:creator>
  <cp:lastModifiedBy>guochang li</cp:lastModifiedBy>
  <cp:revision>640</cp:revision>
  <dcterms:created xsi:type="dcterms:W3CDTF">2021-04-28T09:34:33Z</dcterms:created>
  <dcterms:modified xsi:type="dcterms:W3CDTF">2024-10-30T23:30:38Z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